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 id="2147483718" r:id="rId2"/>
  </p:sldMasterIdLst>
  <p:sldIdLst>
    <p:sldId id="256" r:id="rId3"/>
    <p:sldId id="263" r:id="rId4"/>
    <p:sldId id="265" r:id="rId5"/>
    <p:sldId id="258" r:id="rId6"/>
    <p:sldId id="268" r:id="rId7"/>
    <p:sldId id="257" r:id="rId8"/>
    <p:sldId id="259" r:id="rId9"/>
    <p:sldId id="260" r:id="rId10"/>
    <p:sldId id="261" r:id="rId11"/>
    <p:sldId id="270" r:id="rId12"/>
    <p:sldId id="271" r:id="rId13"/>
    <p:sldId id="272" r:id="rId14"/>
    <p:sldId id="273" r:id="rId15"/>
    <p:sldId id="274" r:id="rId16"/>
    <p:sldId id="262" r:id="rId17"/>
    <p:sldId id="275" r:id="rId18"/>
    <p:sldId id="264" r:id="rId19"/>
    <p:sldId id="276" r:id="rId20"/>
    <p:sldId id="277" r:id="rId21"/>
    <p:sldId id="278" r:id="rId22"/>
    <p:sldId id="279" r:id="rId23"/>
    <p:sldId id="281" r:id="rId24"/>
    <p:sldId id="282" r:id="rId25"/>
    <p:sldId id="283" r:id="rId26"/>
    <p:sldId id="284" r:id="rId27"/>
    <p:sldId id="285" r:id="rId28"/>
    <p:sldId id="286" r:id="rId29"/>
    <p:sldId id="28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9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him Talukder" userId="a2ef5acedc842b10" providerId="LiveId" clId="{B0395FF5-3A5F-4B45-BF67-2327CFF090CF}"/>
    <pc:docChg chg="undo custSel addSld delSld modSld sldOrd">
      <pc:chgData name="Fahim Talukder" userId="a2ef5acedc842b10" providerId="LiveId" clId="{B0395FF5-3A5F-4B45-BF67-2327CFF090CF}" dt="2024-05-13T19:21:31.453" v="49" actId="2696"/>
      <pc:docMkLst>
        <pc:docMk/>
      </pc:docMkLst>
      <pc:sldChg chg="add ord">
        <pc:chgData name="Fahim Talukder" userId="a2ef5acedc842b10" providerId="LiveId" clId="{B0395FF5-3A5F-4B45-BF67-2327CFF090CF}" dt="2024-05-13T19:08:53.881" v="17"/>
        <pc:sldMkLst>
          <pc:docMk/>
          <pc:sldMk cId="1923313887" sldId="258"/>
        </pc:sldMkLst>
      </pc:sldChg>
      <pc:sldChg chg="new del">
        <pc:chgData name="Fahim Talukder" userId="a2ef5acedc842b10" providerId="LiveId" clId="{B0395FF5-3A5F-4B45-BF67-2327CFF090CF}" dt="2024-05-13T19:08:07.162" v="8" actId="2696"/>
        <pc:sldMkLst>
          <pc:docMk/>
          <pc:sldMk cId="1946381316" sldId="262"/>
        </pc:sldMkLst>
      </pc:sldChg>
      <pc:sldChg chg="add ord">
        <pc:chgData name="Fahim Talukder" userId="a2ef5acedc842b10" providerId="LiveId" clId="{B0395FF5-3A5F-4B45-BF67-2327CFF090CF}" dt="2024-05-13T19:08:39.590" v="13"/>
        <pc:sldMkLst>
          <pc:docMk/>
          <pc:sldMk cId="3549248748" sldId="263"/>
        </pc:sldMkLst>
      </pc:sldChg>
      <pc:sldChg chg="ord">
        <pc:chgData name="Fahim Talukder" userId="a2ef5acedc842b10" providerId="LiveId" clId="{B0395FF5-3A5F-4B45-BF67-2327CFF090CF}" dt="2024-05-13T19:14:26.153" v="31"/>
        <pc:sldMkLst>
          <pc:docMk/>
          <pc:sldMk cId="2025252378" sldId="264"/>
        </pc:sldMkLst>
      </pc:sldChg>
      <pc:sldChg chg="new del">
        <pc:chgData name="Fahim Talukder" userId="a2ef5acedc842b10" providerId="LiveId" clId="{B0395FF5-3A5F-4B45-BF67-2327CFF090CF}" dt="2024-05-13T19:08:12.899" v="9" actId="2696"/>
        <pc:sldMkLst>
          <pc:docMk/>
          <pc:sldMk cId="4073581397" sldId="264"/>
        </pc:sldMkLst>
      </pc:sldChg>
      <pc:sldChg chg="add ord">
        <pc:chgData name="Fahim Talukder" userId="a2ef5acedc842b10" providerId="LiveId" clId="{B0395FF5-3A5F-4B45-BF67-2327CFF090CF}" dt="2024-05-13T19:08:46.711" v="15"/>
        <pc:sldMkLst>
          <pc:docMk/>
          <pc:sldMk cId="960436818" sldId="265"/>
        </pc:sldMkLst>
      </pc:sldChg>
      <pc:sldChg chg="new del">
        <pc:chgData name="Fahim Talukder" userId="a2ef5acedc842b10" providerId="LiveId" clId="{B0395FF5-3A5F-4B45-BF67-2327CFF090CF}" dt="2024-05-13T19:08:16.437" v="10" actId="2696"/>
        <pc:sldMkLst>
          <pc:docMk/>
          <pc:sldMk cId="2554894670" sldId="266"/>
        </pc:sldMkLst>
      </pc:sldChg>
      <pc:sldChg chg="new del">
        <pc:chgData name="Fahim Talukder" userId="a2ef5acedc842b10" providerId="LiveId" clId="{B0395FF5-3A5F-4B45-BF67-2327CFF090CF}" dt="2024-05-13T19:08:27.457" v="11" actId="2696"/>
        <pc:sldMkLst>
          <pc:docMk/>
          <pc:sldMk cId="3449248621" sldId="267"/>
        </pc:sldMkLst>
      </pc:sldChg>
      <pc:sldChg chg="add ord">
        <pc:chgData name="Fahim Talukder" userId="a2ef5acedc842b10" providerId="LiveId" clId="{B0395FF5-3A5F-4B45-BF67-2327CFF090CF}" dt="2024-05-13T19:09:01.013" v="19"/>
        <pc:sldMkLst>
          <pc:docMk/>
          <pc:sldMk cId="1233250617" sldId="268"/>
        </pc:sldMkLst>
      </pc:sldChg>
      <pc:sldChg chg="new add del">
        <pc:chgData name="Fahim Talukder" userId="a2ef5acedc842b10" providerId="LiveId" clId="{B0395FF5-3A5F-4B45-BF67-2327CFF090CF}" dt="2024-05-13T19:21:31.453" v="49" actId="2696"/>
        <pc:sldMkLst>
          <pc:docMk/>
          <pc:sldMk cId="3839696548" sldId="269"/>
        </pc:sldMkLst>
      </pc:sldChg>
      <pc:sldChg chg="add">
        <pc:chgData name="Fahim Talukder" userId="a2ef5acedc842b10" providerId="LiveId" clId="{B0395FF5-3A5F-4B45-BF67-2327CFF090CF}" dt="2024-05-13T19:09:43.549" v="21"/>
        <pc:sldMkLst>
          <pc:docMk/>
          <pc:sldMk cId="1524312765" sldId="270"/>
        </pc:sldMkLst>
      </pc:sldChg>
      <pc:sldChg chg="add del">
        <pc:chgData name="Fahim Talukder" userId="a2ef5acedc842b10" providerId="LiveId" clId="{B0395FF5-3A5F-4B45-BF67-2327CFF090CF}" dt="2024-05-13T19:10:49.660" v="25" actId="2696"/>
        <pc:sldMkLst>
          <pc:docMk/>
          <pc:sldMk cId="1843651055" sldId="271"/>
        </pc:sldMkLst>
      </pc:sldChg>
      <pc:sldChg chg="ord">
        <pc:chgData name="Fahim Talukder" userId="a2ef5acedc842b10" providerId="LiveId" clId="{B0395FF5-3A5F-4B45-BF67-2327CFF090CF}" dt="2024-05-13T19:11:41.809" v="27"/>
        <pc:sldMkLst>
          <pc:docMk/>
          <pc:sldMk cId="300012332" sldId="272"/>
        </pc:sldMkLst>
      </pc:sldChg>
      <pc:sldChg chg="ord">
        <pc:chgData name="Fahim Talukder" userId="a2ef5acedc842b10" providerId="LiveId" clId="{B0395FF5-3A5F-4B45-BF67-2327CFF090CF}" dt="2024-05-13T19:13:49.383" v="29"/>
        <pc:sldMkLst>
          <pc:docMk/>
          <pc:sldMk cId="3253764466" sldId="274"/>
        </pc:sldMkLst>
      </pc:sldChg>
      <pc:sldChg chg="ord">
        <pc:chgData name="Fahim Talukder" userId="a2ef5acedc842b10" providerId="LiveId" clId="{B0395FF5-3A5F-4B45-BF67-2327CFF090CF}" dt="2024-05-13T19:15:49.780" v="34"/>
        <pc:sldMkLst>
          <pc:docMk/>
          <pc:sldMk cId="1351174137" sldId="276"/>
        </pc:sldMkLst>
      </pc:sldChg>
      <pc:sldChg chg="modSp mod">
        <pc:chgData name="Fahim Talukder" userId="a2ef5acedc842b10" providerId="LiveId" clId="{B0395FF5-3A5F-4B45-BF67-2327CFF090CF}" dt="2024-05-13T19:15:47.255" v="32" actId="27636"/>
        <pc:sldMkLst>
          <pc:docMk/>
          <pc:sldMk cId="499772051" sldId="277"/>
        </pc:sldMkLst>
        <pc:spChg chg="mod">
          <ac:chgData name="Fahim Talukder" userId="a2ef5acedc842b10" providerId="LiveId" clId="{B0395FF5-3A5F-4B45-BF67-2327CFF090CF}" dt="2024-05-13T19:15:47.255" v="32" actId="27636"/>
          <ac:spMkLst>
            <pc:docMk/>
            <pc:sldMk cId="499772051" sldId="277"/>
            <ac:spMk id="2" creationId="{5EBF8317-BBDE-F6E4-2D90-83B39766E2E4}"/>
          </ac:spMkLst>
        </pc:spChg>
      </pc:sldChg>
      <pc:sldChg chg="modSp del mod delDesignElem">
        <pc:chgData name="Fahim Talukder" userId="a2ef5acedc842b10" providerId="LiveId" clId="{B0395FF5-3A5F-4B45-BF67-2327CFF090CF}" dt="2024-05-13T19:17:19.789" v="41" actId="2696"/>
        <pc:sldMkLst>
          <pc:docMk/>
          <pc:sldMk cId="870779939" sldId="278"/>
        </pc:sldMkLst>
        <pc:spChg chg="mod">
          <ac:chgData name="Fahim Talukder" userId="a2ef5acedc842b10" providerId="LiveId" clId="{B0395FF5-3A5F-4B45-BF67-2327CFF090CF}" dt="2024-05-13T19:16:10.459" v="36" actId="27636"/>
          <ac:spMkLst>
            <pc:docMk/>
            <pc:sldMk cId="870779939" sldId="278"/>
            <ac:spMk id="3" creationId="{3AD2A5A3-D4E7-631C-BFF6-D642092AABD1}"/>
          </ac:spMkLst>
        </pc:spChg>
      </pc:sldChg>
      <pc:sldChg chg="delDesignElem">
        <pc:chgData name="Fahim Talukder" userId="a2ef5acedc842b10" providerId="LiveId" clId="{B0395FF5-3A5F-4B45-BF67-2327CFF090CF}" dt="2024-05-13T19:18:16.349" v="44"/>
        <pc:sldMkLst>
          <pc:docMk/>
          <pc:sldMk cId="1212014754" sldId="279"/>
        </pc:sldMkLst>
      </pc:sldChg>
      <pc:sldChg chg="modSp del mod delDesignElem">
        <pc:chgData name="Fahim Talukder" userId="a2ef5acedc842b10" providerId="LiveId" clId="{B0395FF5-3A5F-4B45-BF67-2327CFF090CF}" dt="2024-05-13T19:17:22.746" v="42" actId="2696"/>
        <pc:sldMkLst>
          <pc:docMk/>
          <pc:sldMk cId="4008901823" sldId="279"/>
        </pc:sldMkLst>
        <pc:spChg chg="mod">
          <ac:chgData name="Fahim Talukder" userId="a2ef5acedc842b10" providerId="LiveId" clId="{B0395FF5-3A5F-4B45-BF67-2327CFF090CF}" dt="2024-05-13T19:16:43.306" v="38" actId="27636"/>
          <ac:spMkLst>
            <pc:docMk/>
            <pc:sldMk cId="4008901823" sldId="279"/>
            <ac:spMk id="3" creationId="{3AD2A5A3-D4E7-631C-BFF6-D642092AABD1}"/>
          </ac:spMkLst>
        </pc:spChg>
      </pc:sldChg>
      <pc:sldChg chg="modSp del mod delDesignElem">
        <pc:chgData name="Fahim Talukder" userId="a2ef5acedc842b10" providerId="LiveId" clId="{B0395FF5-3A5F-4B45-BF67-2327CFF090CF}" dt="2024-05-13T19:17:25.540" v="43" actId="2696"/>
        <pc:sldMkLst>
          <pc:docMk/>
          <pc:sldMk cId="1098307799" sldId="280"/>
        </pc:sldMkLst>
        <pc:spChg chg="mod">
          <ac:chgData name="Fahim Talukder" userId="a2ef5acedc842b10" providerId="LiveId" clId="{B0395FF5-3A5F-4B45-BF67-2327CFF090CF}" dt="2024-05-13T19:17:12.858" v="40" actId="27636"/>
          <ac:spMkLst>
            <pc:docMk/>
            <pc:sldMk cId="1098307799" sldId="280"/>
            <ac:spMk id="3" creationId="{3AD2A5A3-D4E7-631C-BFF6-D642092AABD1}"/>
          </ac:spMkLst>
        </pc:spChg>
      </pc:sldChg>
      <pc:sldChg chg="modSp del mod modClrScheme delDesignElem chgLayout">
        <pc:chgData name="Fahim Talukder" userId="a2ef5acedc842b10" providerId="LiveId" clId="{B0395FF5-3A5F-4B45-BF67-2327CFF090CF}" dt="2024-05-13T19:19:44.745" v="48" actId="2696"/>
        <pc:sldMkLst>
          <pc:docMk/>
          <pc:sldMk cId="1321369107" sldId="280"/>
        </pc:sldMkLst>
        <pc:spChg chg="mod ord">
          <ac:chgData name="Fahim Talukder" userId="a2ef5acedc842b10" providerId="LiveId" clId="{B0395FF5-3A5F-4B45-BF67-2327CFF090CF}" dt="2024-05-13T19:19:34.719" v="46" actId="700"/>
          <ac:spMkLst>
            <pc:docMk/>
            <pc:sldMk cId="1321369107" sldId="280"/>
            <ac:spMk id="2" creationId="{5EBF8317-BBDE-F6E4-2D90-83B39766E2E4}"/>
          </ac:spMkLst>
        </pc:spChg>
        <pc:spChg chg="mod ord">
          <ac:chgData name="Fahim Talukder" userId="a2ef5acedc842b10" providerId="LiveId" clId="{B0395FF5-3A5F-4B45-BF67-2327CFF090CF}" dt="2024-05-13T19:19:34.732" v="47" actId="27636"/>
          <ac:spMkLst>
            <pc:docMk/>
            <pc:sldMk cId="1321369107" sldId="280"/>
            <ac:spMk id="3" creationId="{3AD2A5A3-D4E7-631C-BFF6-D642092AABD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F8997E-E211-4ADA-90F2-10A059638B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C5E156C9-453B-45EC-A093-BDF2D63883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85013424-4FAB-4A5C-B4E5-69B40822739B}"/>
              </a:ext>
            </a:extLst>
          </p:cNvPr>
          <p:cNvSpPr>
            <a:spLocks noGrp="1"/>
          </p:cNvSpPr>
          <p:nvPr>
            <p:ph type="dt" sz="half" idx="10"/>
          </p:nvPr>
        </p:nvSpPr>
        <p:spPr/>
        <p:txBody>
          <a:bodyPr/>
          <a:lstStyle/>
          <a:p>
            <a:fld id="{8FF03B6B-920A-497B-BBA1-D905DD91D25A}" type="datetimeFigureOut">
              <a:rPr lang="en-US" smtClean="0"/>
              <a:t>5/14/2024</a:t>
            </a:fld>
            <a:endParaRPr lang="en-US"/>
          </a:p>
        </p:txBody>
      </p:sp>
      <p:sp>
        <p:nvSpPr>
          <p:cNvPr id="5" name="Footer Placeholder 4">
            <a:extLst>
              <a:ext uri="{FF2B5EF4-FFF2-40B4-BE49-F238E27FC236}">
                <a16:creationId xmlns:a16="http://schemas.microsoft.com/office/drawing/2014/main" xmlns="" id="{4D87767F-6696-4C34-89FA-E9BB9919AA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3BE2128-83DC-43F6-8933-6A2EFC7E9E4B}"/>
              </a:ext>
            </a:extLst>
          </p:cNvPr>
          <p:cNvSpPr>
            <a:spLocks noGrp="1"/>
          </p:cNvSpPr>
          <p:nvPr>
            <p:ph type="sldNum" sz="quarter" idx="12"/>
          </p:nvPr>
        </p:nvSpPr>
        <p:spPr/>
        <p:txBody>
          <a:bodyPr/>
          <a:lstStyle/>
          <a:p>
            <a:fld id="{9B237749-E2E5-487C-BDC2-084F376337C1}" type="slidenum">
              <a:rPr lang="en-US" smtClean="0"/>
              <a:t>‹#›</a:t>
            </a:fld>
            <a:endParaRPr lang="en-US"/>
          </a:p>
        </p:txBody>
      </p:sp>
    </p:spTree>
    <p:extLst>
      <p:ext uri="{BB962C8B-B14F-4D97-AF65-F5344CB8AC3E}">
        <p14:creationId xmlns:p14="http://schemas.microsoft.com/office/powerpoint/2010/main" val="1160446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C4E2AA-581D-446C-87A6-77FFE32538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1619842C-7077-462C-A53C-606D348676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B559F67-0FE8-4E05-B545-FC1CCE8EC7DD}"/>
              </a:ext>
            </a:extLst>
          </p:cNvPr>
          <p:cNvSpPr>
            <a:spLocks noGrp="1"/>
          </p:cNvSpPr>
          <p:nvPr>
            <p:ph type="dt" sz="half" idx="10"/>
          </p:nvPr>
        </p:nvSpPr>
        <p:spPr/>
        <p:txBody>
          <a:bodyPr/>
          <a:lstStyle/>
          <a:p>
            <a:fld id="{8FF03B6B-920A-497B-BBA1-D905DD91D25A}" type="datetimeFigureOut">
              <a:rPr lang="en-US" smtClean="0"/>
              <a:t>5/14/2024</a:t>
            </a:fld>
            <a:endParaRPr lang="en-US"/>
          </a:p>
        </p:txBody>
      </p:sp>
      <p:sp>
        <p:nvSpPr>
          <p:cNvPr id="5" name="Footer Placeholder 4">
            <a:extLst>
              <a:ext uri="{FF2B5EF4-FFF2-40B4-BE49-F238E27FC236}">
                <a16:creationId xmlns:a16="http://schemas.microsoft.com/office/drawing/2014/main" xmlns="" id="{C104309F-FDB8-4C68-93E7-11CE0AEBEE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87A5F8F-2089-4894-9852-D701102DB110}"/>
              </a:ext>
            </a:extLst>
          </p:cNvPr>
          <p:cNvSpPr>
            <a:spLocks noGrp="1"/>
          </p:cNvSpPr>
          <p:nvPr>
            <p:ph type="sldNum" sz="quarter" idx="12"/>
          </p:nvPr>
        </p:nvSpPr>
        <p:spPr/>
        <p:txBody>
          <a:bodyPr/>
          <a:lstStyle/>
          <a:p>
            <a:fld id="{9B237749-E2E5-487C-BDC2-084F376337C1}" type="slidenum">
              <a:rPr lang="en-US" smtClean="0"/>
              <a:t>‹#›</a:t>
            </a:fld>
            <a:endParaRPr lang="en-US"/>
          </a:p>
        </p:txBody>
      </p:sp>
    </p:spTree>
    <p:extLst>
      <p:ext uri="{BB962C8B-B14F-4D97-AF65-F5344CB8AC3E}">
        <p14:creationId xmlns:p14="http://schemas.microsoft.com/office/powerpoint/2010/main" val="1943085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78B7E91-F101-4D49-BA7F-FEFFBB08B7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374EA2B-A1FA-42C5-88F9-1B4AB79C01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D33C385-4078-4D7C-8062-7B4657F599ED}"/>
              </a:ext>
            </a:extLst>
          </p:cNvPr>
          <p:cNvSpPr>
            <a:spLocks noGrp="1"/>
          </p:cNvSpPr>
          <p:nvPr>
            <p:ph type="dt" sz="half" idx="10"/>
          </p:nvPr>
        </p:nvSpPr>
        <p:spPr/>
        <p:txBody>
          <a:bodyPr/>
          <a:lstStyle/>
          <a:p>
            <a:fld id="{8FF03B6B-920A-497B-BBA1-D905DD91D25A}" type="datetimeFigureOut">
              <a:rPr lang="en-US" smtClean="0"/>
              <a:t>5/14/2024</a:t>
            </a:fld>
            <a:endParaRPr lang="en-US"/>
          </a:p>
        </p:txBody>
      </p:sp>
      <p:sp>
        <p:nvSpPr>
          <p:cNvPr id="5" name="Footer Placeholder 4">
            <a:extLst>
              <a:ext uri="{FF2B5EF4-FFF2-40B4-BE49-F238E27FC236}">
                <a16:creationId xmlns:a16="http://schemas.microsoft.com/office/drawing/2014/main" xmlns="" id="{D674E6EB-68FD-4A38-9AF0-76AF7AF019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022E400-252B-4D67-B583-4967D2465153}"/>
              </a:ext>
            </a:extLst>
          </p:cNvPr>
          <p:cNvSpPr>
            <a:spLocks noGrp="1"/>
          </p:cNvSpPr>
          <p:nvPr>
            <p:ph type="sldNum" sz="quarter" idx="12"/>
          </p:nvPr>
        </p:nvSpPr>
        <p:spPr/>
        <p:txBody>
          <a:bodyPr/>
          <a:lstStyle/>
          <a:p>
            <a:fld id="{9B237749-E2E5-487C-BDC2-084F376337C1}" type="slidenum">
              <a:rPr lang="en-US" smtClean="0"/>
              <a:t>‹#›</a:t>
            </a:fld>
            <a:endParaRPr lang="en-US"/>
          </a:p>
        </p:txBody>
      </p:sp>
    </p:spTree>
    <p:extLst>
      <p:ext uri="{BB962C8B-B14F-4D97-AF65-F5344CB8AC3E}">
        <p14:creationId xmlns:p14="http://schemas.microsoft.com/office/powerpoint/2010/main" val="1472109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366308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3267317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969C88-B244-455D-A017-012B25B1ACDD}" type="datetimeFigureOut">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212218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969C88-B244-455D-A017-012B25B1ACDD}" type="datetimeFigureOut">
              <a:rPr lang="en-US" smtClean="0"/>
              <a:t>5/14/2024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44089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969C88-B244-455D-A017-012B25B1ACDD}" type="datetimeFigureOut">
              <a:rPr lang="en-US" smtClean="0"/>
              <a:t>5/14/2024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914493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969C88-B244-455D-A017-012B25B1ACDD}" type="datetimeFigureOut">
              <a:rPr lang="en-US" smtClean="0"/>
              <a:t>5/14/2024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936554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969C88-B244-455D-A017-012B25B1ACDD}" type="datetimeFigureOut">
              <a:rPr lang="en-US" smtClean="0"/>
              <a:t>5/14/2024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401014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969C88-B244-455D-A017-012B25B1ACDD}" type="datetimeFigureOut">
              <a:rPr lang="en-US" smtClean="0"/>
              <a:t>5/14/2024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98451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DC8DFC-8C96-439A-898F-0D3231309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0297CAF-7AB3-48E5-AAFA-9406B27C0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899AA94-920C-4841-9C87-33F6579D8E4E}"/>
              </a:ext>
            </a:extLst>
          </p:cNvPr>
          <p:cNvSpPr>
            <a:spLocks noGrp="1"/>
          </p:cNvSpPr>
          <p:nvPr>
            <p:ph type="dt" sz="half" idx="10"/>
          </p:nvPr>
        </p:nvSpPr>
        <p:spPr/>
        <p:txBody>
          <a:bodyPr/>
          <a:lstStyle/>
          <a:p>
            <a:fld id="{8FF03B6B-920A-497B-BBA1-D905DD91D25A}" type="datetimeFigureOut">
              <a:rPr lang="en-US" smtClean="0"/>
              <a:t>5/14/2024</a:t>
            </a:fld>
            <a:endParaRPr lang="en-US"/>
          </a:p>
        </p:txBody>
      </p:sp>
      <p:sp>
        <p:nvSpPr>
          <p:cNvPr id="5" name="Footer Placeholder 4">
            <a:extLst>
              <a:ext uri="{FF2B5EF4-FFF2-40B4-BE49-F238E27FC236}">
                <a16:creationId xmlns:a16="http://schemas.microsoft.com/office/drawing/2014/main" xmlns="" id="{EE35A79F-9652-4B05-A577-4CD6B85CE9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8622F29-5120-441C-98DF-A882CE739999}"/>
              </a:ext>
            </a:extLst>
          </p:cNvPr>
          <p:cNvSpPr>
            <a:spLocks noGrp="1"/>
          </p:cNvSpPr>
          <p:nvPr>
            <p:ph type="sldNum" sz="quarter" idx="12"/>
          </p:nvPr>
        </p:nvSpPr>
        <p:spPr/>
        <p:txBody>
          <a:bodyPr/>
          <a:lstStyle/>
          <a:p>
            <a:fld id="{9B237749-E2E5-487C-BDC2-084F376337C1}" type="slidenum">
              <a:rPr lang="en-US" smtClean="0"/>
              <a:t>‹#›</a:t>
            </a:fld>
            <a:endParaRPr lang="en-US"/>
          </a:p>
        </p:txBody>
      </p:sp>
    </p:spTree>
    <p:extLst>
      <p:ext uri="{BB962C8B-B14F-4D97-AF65-F5344CB8AC3E}">
        <p14:creationId xmlns:p14="http://schemas.microsoft.com/office/powerpoint/2010/main" val="543862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969C88-B244-455D-A017-012B25B1ACDD}" type="datetimeFigureOut">
              <a:rPr lang="en-US" smtClean="0"/>
              <a:t>5/14/2024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37353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969C88-B244-455D-A017-012B25B1ACDD}"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126777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969C88-B244-455D-A017-012B25B1ACDD}"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7CE569E-9B7C-4CB9-AB80-C0841F922CFF}"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192790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6969C88-B244-455D-A017-012B25B1ACDD}"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16379745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6969C88-B244-455D-A017-012B25B1ACDD}"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7CE569E-9B7C-4CB9-AB80-C0841F922CFF}"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449708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6969C88-B244-455D-A017-012B25B1ACDD}"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21081260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4836759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998361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523916-E6DE-457A-8621-C97FCE55AC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31753B16-EC7E-4C6A-93BC-DEA9E53E5E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241687A8-6CB8-4A6D-8C0C-CD2AEA1FB348}"/>
              </a:ext>
            </a:extLst>
          </p:cNvPr>
          <p:cNvSpPr>
            <a:spLocks noGrp="1"/>
          </p:cNvSpPr>
          <p:nvPr>
            <p:ph type="dt" sz="half" idx="10"/>
          </p:nvPr>
        </p:nvSpPr>
        <p:spPr/>
        <p:txBody>
          <a:bodyPr/>
          <a:lstStyle/>
          <a:p>
            <a:fld id="{8FF03B6B-920A-497B-BBA1-D905DD91D25A}" type="datetimeFigureOut">
              <a:rPr lang="en-US" smtClean="0"/>
              <a:t>5/14/2024</a:t>
            </a:fld>
            <a:endParaRPr lang="en-US"/>
          </a:p>
        </p:txBody>
      </p:sp>
      <p:sp>
        <p:nvSpPr>
          <p:cNvPr id="5" name="Footer Placeholder 4">
            <a:extLst>
              <a:ext uri="{FF2B5EF4-FFF2-40B4-BE49-F238E27FC236}">
                <a16:creationId xmlns:a16="http://schemas.microsoft.com/office/drawing/2014/main" xmlns="" id="{44E968FE-DFC5-4FBF-9E1F-359774656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D270301-71C9-4E61-B008-E138172E21E3}"/>
              </a:ext>
            </a:extLst>
          </p:cNvPr>
          <p:cNvSpPr>
            <a:spLocks noGrp="1"/>
          </p:cNvSpPr>
          <p:nvPr>
            <p:ph type="sldNum" sz="quarter" idx="12"/>
          </p:nvPr>
        </p:nvSpPr>
        <p:spPr/>
        <p:txBody>
          <a:bodyPr/>
          <a:lstStyle/>
          <a:p>
            <a:fld id="{9B237749-E2E5-487C-BDC2-084F376337C1}" type="slidenum">
              <a:rPr lang="en-US" smtClean="0"/>
              <a:t>‹#›</a:t>
            </a:fld>
            <a:endParaRPr lang="en-US"/>
          </a:p>
        </p:txBody>
      </p:sp>
    </p:spTree>
    <p:extLst>
      <p:ext uri="{BB962C8B-B14F-4D97-AF65-F5344CB8AC3E}">
        <p14:creationId xmlns:p14="http://schemas.microsoft.com/office/powerpoint/2010/main" val="1632615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9D3178-7FC9-4265-9A68-4C66606CDF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25D227A-877D-4F3A-AEB7-BC5561A7CB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029D8D9A-66C5-4367-B73C-19326461FE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A271B8AD-A8DB-439A-94D8-0509292596B1}"/>
              </a:ext>
            </a:extLst>
          </p:cNvPr>
          <p:cNvSpPr>
            <a:spLocks noGrp="1"/>
          </p:cNvSpPr>
          <p:nvPr>
            <p:ph type="dt" sz="half" idx="10"/>
          </p:nvPr>
        </p:nvSpPr>
        <p:spPr/>
        <p:txBody>
          <a:bodyPr/>
          <a:lstStyle/>
          <a:p>
            <a:fld id="{8FF03B6B-920A-497B-BBA1-D905DD91D25A}" type="datetimeFigureOut">
              <a:rPr lang="en-US" smtClean="0"/>
              <a:t>5/14/2024</a:t>
            </a:fld>
            <a:endParaRPr lang="en-US"/>
          </a:p>
        </p:txBody>
      </p:sp>
      <p:sp>
        <p:nvSpPr>
          <p:cNvPr id="6" name="Footer Placeholder 5">
            <a:extLst>
              <a:ext uri="{FF2B5EF4-FFF2-40B4-BE49-F238E27FC236}">
                <a16:creationId xmlns:a16="http://schemas.microsoft.com/office/drawing/2014/main" xmlns="" id="{2D65F46E-AF63-4D9D-A79F-457CE61D38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C9B2144-3C91-4D47-9E08-7C87A4F85F32}"/>
              </a:ext>
            </a:extLst>
          </p:cNvPr>
          <p:cNvSpPr>
            <a:spLocks noGrp="1"/>
          </p:cNvSpPr>
          <p:nvPr>
            <p:ph type="sldNum" sz="quarter" idx="12"/>
          </p:nvPr>
        </p:nvSpPr>
        <p:spPr/>
        <p:txBody>
          <a:bodyPr/>
          <a:lstStyle/>
          <a:p>
            <a:fld id="{9B237749-E2E5-487C-BDC2-084F376337C1}" type="slidenum">
              <a:rPr lang="en-US" smtClean="0"/>
              <a:t>‹#›</a:t>
            </a:fld>
            <a:endParaRPr lang="en-US"/>
          </a:p>
        </p:txBody>
      </p:sp>
    </p:spTree>
    <p:extLst>
      <p:ext uri="{BB962C8B-B14F-4D97-AF65-F5344CB8AC3E}">
        <p14:creationId xmlns:p14="http://schemas.microsoft.com/office/powerpoint/2010/main" val="2185532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FDAC2B-F644-45FD-A3ED-FFFDC1AD38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E8CAAFF8-A75D-400B-92AA-FA52B09B1E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E4B4F569-9ECB-4E75-BD58-2B23650714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741465A1-B0A0-40B4-B6A4-A3B2B75148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47484BE2-423D-4E2B-BAFD-5671560927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75986156-C5CF-48A9-82CD-1122D3C15775}"/>
              </a:ext>
            </a:extLst>
          </p:cNvPr>
          <p:cNvSpPr>
            <a:spLocks noGrp="1"/>
          </p:cNvSpPr>
          <p:nvPr>
            <p:ph type="dt" sz="half" idx="10"/>
          </p:nvPr>
        </p:nvSpPr>
        <p:spPr/>
        <p:txBody>
          <a:bodyPr/>
          <a:lstStyle/>
          <a:p>
            <a:fld id="{8FF03B6B-920A-497B-BBA1-D905DD91D25A}" type="datetimeFigureOut">
              <a:rPr lang="en-US" smtClean="0"/>
              <a:t>5/14/2024</a:t>
            </a:fld>
            <a:endParaRPr lang="en-US"/>
          </a:p>
        </p:txBody>
      </p:sp>
      <p:sp>
        <p:nvSpPr>
          <p:cNvPr id="8" name="Footer Placeholder 7">
            <a:extLst>
              <a:ext uri="{FF2B5EF4-FFF2-40B4-BE49-F238E27FC236}">
                <a16:creationId xmlns:a16="http://schemas.microsoft.com/office/drawing/2014/main" xmlns="" id="{2F027074-764C-47C3-8375-D4F4AFB9CF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501DECB8-0BAE-4362-8EB4-13316F45E152}"/>
              </a:ext>
            </a:extLst>
          </p:cNvPr>
          <p:cNvSpPr>
            <a:spLocks noGrp="1"/>
          </p:cNvSpPr>
          <p:nvPr>
            <p:ph type="sldNum" sz="quarter" idx="12"/>
          </p:nvPr>
        </p:nvSpPr>
        <p:spPr/>
        <p:txBody>
          <a:bodyPr/>
          <a:lstStyle/>
          <a:p>
            <a:fld id="{9B237749-E2E5-487C-BDC2-084F376337C1}" type="slidenum">
              <a:rPr lang="en-US" smtClean="0"/>
              <a:t>‹#›</a:t>
            </a:fld>
            <a:endParaRPr lang="en-US"/>
          </a:p>
        </p:txBody>
      </p:sp>
    </p:spTree>
    <p:extLst>
      <p:ext uri="{BB962C8B-B14F-4D97-AF65-F5344CB8AC3E}">
        <p14:creationId xmlns:p14="http://schemas.microsoft.com/office/powerpoint/2010/main" val="3392850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DDFC10-80C9-4FCA-B992-3E49229474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787D1C9F-5561-410D-8E20-FE726BA1E31D}"/>
              </a:ext>
            </a:extLst>
          </p:cNvPr>
          <p:cNvSpPr>
            <a:spLocks noGrp="1"/>
          </p:cNvSpPr>
          <p:nvPr>
            <p:ph type="dt" sz="half" idx="10"/>
          </p:nvPr>
        </p:nvSpPr>
        <p:spPr/>
        <p:txBody>
          <a:bodyPr/>
          <a:lstStyle/>
          <a:p>
            <a:fld id="{8FF03B6B-920A-497B-BBA1-D905DD91D25A}" type="datetimeFigureOut">
              <a:rPr lang="en-US" smtClean="0"/>
              <a:t>5/14/2024</a:t>
            </a:fld>
            <a:endParaRPr lang="en-US"/>
          </a:p>
        </p:txBody>
      </p:sp>
      <p:sp>
        <p:nvSpPr>
          <p:cNvPr id="4" name="Footer Placeholder 3">
            <a:extLst>
              <a:ext uri="{FF2B5EF4-FFF2-40B4-BE49-F238E27FC236}">
                <a16:creationId xmlns:a16="http://schemas.microsoft.com/office/drawing/2014/main" xmlns="" id="{DFBDB07A-AA79-4EB5-93A5-6061805AF9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9B6743B3-D6E6-4FFF-AB79-84E74EF9439C}"/>
              </a:ext>
            </a:extLst>
          </p:cNvPr>
          <p:cNvSpPr>
            <a:spLocks noGrp="1"/>
          </p:cNvSpPr>
          <p:nvPr>
            <p:ph type="sldNum" sz="quarter" idx="12"/>
          </p:nvPr>
        </p:nvSpPr>
        <p:spPr/>
        <p:txBody>
          <a:bodyPr/>
          <a:lstStyle/>
          <a:p>
            <a:fld id="{9B237749-E2E5-487C-BDC2-084F376337C1}" type="slidenum">
              <a:rPr lang="en-US" smtClean="0"/>
              <a:t>‹#›</a:t>
            </a:fld>
            <a:endParaRPr lang="en-US"/>
          </a:p>
        </p:txBody>
      </p:sp>
    </p:spTree>
    <p:extLst>
      <p:ext uri="{BB962C8B-B14F-4D97-AF65-F5344CB8AC3E}">
        <p14:creationId xmlns:p14="http://schemas.microsoft.com/office/powerpoint/2010/main" val="1879209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DFF6E9F-9301-4B66-BBAB-1B7AC41FF76E}"/>
              </a:ext>
            </a:extLst>
          </p:cNvPr>
          <p:cNvSpPr>
            <a:spLocks noGrp="1"/>
          </p:cNvSpPr>
          <p:nvPr>
            <p:ph type="dt" sz="half" idx="10"/>
          </p:nvPr>
        </p:nvSpPr>
        <p:spPr/>
        <p:txBody>
          <a:bodyPr/>
          <a:lstStyle/>
          <a:p>
            <a:fld id="{8FF03B6B-920A-497B-BBA1-D905DD91D25A}" type="datetimeFigureOut">
              <a:rPr lang="en-US" smtClean="0"/>
              <a:t>5/14/2024</a:t>
            </a:fld>
            <a:endParaRPr lang="en-US"/>
          </a:p>
        </p:txBody>
      </p:sp>
      <p:sp>
        <p:nvSpPr>
          <p:cNvPr id="3" name="Footer Placeholder 2">
            <a:extLst>
              <a:ext uri="{FF2B5EF4-FFF2-40B4-BE49-F238E27FC236}">
                <a16:creationId xmlns:a16="http://schemas.microsoft.com/office/drawing/2014/main" xmlns="" id="{87CB672B-BDAA-40D4-AFDE-0A340A9270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C9F1FBC6-9719-42C0-91EB-DA2CEEBFBC05}"/>
              </a:ext>
            </a:extLst>
          </p:cNvPr>
          <p:cNvSpPr>
            <a:spLocks noGrp="1"/>
          </p:cNvSpPr>
          <p:nvPr>
            <p:ph type="sldNum" sz="quarter" idx="12"/>
          </p:nvPr>
        </p:nvSpPr>
        <p:spPr/>
        <p:txBody>
          <a:bodyPr/>
          <a:lstStyle/>
          <a:p>
            <a:fld id="{9B237749-E2E5-487C-BDC2-084F376337C1}" type="slidenum">
              <a:rPr lang="en-US" smtClean="0"/>
              <a:t>‹#›</a:t>
            </a:fld>
            <a:endParaRPr lang="en-US"/>
          </a:p>
        </p:txBody>
      </p:sp>
    </p:spTree>
    <p:extLst>
      <p:ext uri="{BB962C8B-B14F-4D97-AF65-F5344CB8AC3E}">
        <p14:creationId xmlns:p14="http://schemas.microsoft.com/office/powerpoint/2010/main" val="969639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E862A7-CD55-4089-A17E-3041AA355F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9A54DC28-7116-450B-82A7-059EA9A50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DC1B6ECC-DFEB-4B17-8359-3071909104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88045D0E-C212-4D0D-85C4-0481A6BCBD8A}"/>
              </a:ext>
            </a:extLst>
          </p:cNvPr>
          <p:cNvSpPr>
            <a:spLocks noGrp="1"/>
          </p:cNvSpPr>
          <p:nvPr>
            <p:ph type="dt" sz="half" idx="10"/>
          </p:nvPr>
        </p:nvSpPr>
        <p:spPr/>
        <p:txBody>
          <a:bodyPr/>
          <a:lstStyle/>
          <a:p>
            <a:fld id="{8FF03B6B-920A-497B-BBA1-D905DD91D25A}" type="datetimeFigureOut">
              <a:rPr lang="en-US" smtClean="0"/>
              <a:t>5/14/2024</a:t>
            </a:fld>
            <a:endParaRPr lang="en-US"/>
          </a:p>
        </p:txBody>
      </p:sp>
      <p:sp>
        <p:nvSpPr>
          <p:cNvPr id="6" name="Footer Placeholder 5">
            <a:extLst>
              <a:ext uri="{FF2B5EF4-FFF2-40B4-BE49-F238E27FC236}">
                <a16:creationId xmlns:a16="http://schemas.microsoft.com/office/drawing/2014/main" xmlns="" id="{080EE0CB-ADB7-4284-9955-6355DC5930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D1C0D6A-A332-4E88-9CEC-B43D85289837}"/>
              </a:ext>
            </a:extLst>
          </p:cNvPr>
          <p:cNvSpPr>
            <a:spLocks noGrp="1"/>
          </p:cNvSpPr>
          <p:nvPr>
            <p:ph type="sldNum" sz="quarter" idx="12"/>
          </p:nvPr>
        </p:nvSpPr>
        <p:spPr/>
        <p:txBody>
          <a:bodyPr/>
          <a:lstStyle/>
          <a:p>
            <a:fld id="{9B237749-E2E5-487C-BDC2-084F376337C1}" type="slidenum">
              <a:rPr lang="en-US" smtClean="0"/>
              <a:t>‹#›</a:t>
            </a:fld>
            <a:endParaRPr lang="en-US"/>
          </a:p>
        </p:txBody>
      </p:sp>
    </p:spTree>
    <p:extLst>
      <p:ext uri="{BB962C8B-B14F-4D97-AF65-F5344CB8AC3E}">
        <p14:creationId xmlns:p14="http://schemas.microsoft.com/office/powerpoint/2010/main" val="3964036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853FEB-9970-4AA6-BB4A-2EAE1D5C3E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4ACA8EB1-F630-46A6-B3F2-4CF294CE76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6E99BD3E-3293-46B5-9F1A-34EA0A2C9F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8411B37-9E43-413B-96EF-10BA1A2EC76B}"/>
              </a:ext>
            </a:extLst>
          </p:cNvPr>
          <p:cNvSpPr>
            <a:spLocks noGrp="1"/>
          </p:cNvSpPr>
          <p:nvPr>
            <p:ph type="dt" sz="half" idx="10"/>
          </p:nvPr>
        </p:nvSpPr>
        <p:spPr/>
        <p:txBody>
          <a:bodyPr/>
          <a:lstStyle/>
          <a:p>
            <a:fld id="{8FF03B6B-920A-497B-BBA1-D905DD91D25A}" type="datetimeFigureOut">
              <a:rPr lang="en-US" smtClean="0"/>
              <a:t>5/14/2024</a:t>
            </a:fld>
            <a:endParaRPr lang="en-US"/>
          </a:p>
        </p:txBody>
      </p:sp>
      <p:sp>
        <p:nvSpPr>
          <p:cNvPr id="6" name="Footer Placeholder 5">
            <a:extLst>
              <a:ext uri="{FF2B5EF4-FFF2-40B4-BE49-F238E27FC236}">
                <a16:creationId xmlns:a16="http://schemas.microsoft.com/office/drawing/2014/main" xmlns="" id="{D8EF3560-ADD7-463C-8BB4-CFDF1E4BD3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946E23D-6BEC-4AF0-B905-1358F349D51E}"/>
              </a:ext>
            </a:extLst>
          </p:cNvPr>
          <p:cNvSpPr>
            <a:spLocks noGrp="1"/>
          </p:cNvSpPr>
          <p:nvPr>
            <p:ph type="sldNum" sz="quarter" idx="12"/>
          </p:nvPr>
        </p:nvSpPr>
        <p:spPr/>
        <p:txBody>
          <a:bodyPr/>
          <a:lstStyle/>
          <a:p>
            <a:fld id="{9B237749-E2E5-487C-BDC2-084F376337C1}" type="slidenum">
              <a:rPr lang="en-US" smtClean="0"/>
              <a:t>‹#›</a:t>
            </a:fld>
            <a:endParaRPr lang="en-US"/>
          </a:p>
        </p:txBody>
      </p:sp>
    </p:spTree>
    <p:extLst>
      <p:ext uri="{BB962C8B-B14F-4D97-AF65-F5344CB8AC3E}">
        <p14:creationId xmlns:p14="http://schemas.microsoft.com/office/powerpoint/2010/main" val="1856972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E2DE0EA-08F5-4E35-8CB1-877BC5D03D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F6B4AEC-C683-4B34-9B98-126B466353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4158CFD-CD26-410F-B908-B3BF18C0CB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F03B6B-920A-497B-BBA1-D905DD91D25A}" type="datetimeFigureOut">
              <a:rPr lang="en-US" smtClean="0"/>
              <a:t>5/14/2024</a:t>
            </a:fld>
            <a:endParaRPr lang="en-US"/>
          </a:p>
        </p:txBody>
      </p:sp>
      <p:sp>
        <p:nvSpPr>
          <p:cNvPr id="5" name="Footer Placeholder 4">
            <a:extLst>
              <a:ext uri="{FF2B5EF4-FFF2-40B4-BE49-F238E27FC236}">
                <a16:creationId xmlns:a16="http://schemas.microsoft.com/office/drawing/2014/main" xmlns="" id="{796FA343-1298-4AB0-BA98-13673B8890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3C6461E9-22C7-4559-9896-C7AA4A5F29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237749-E2E5-487C-BDC2-084F376337C1}" type="slidenum">
              <a:rPr lang="en-US" smtClean="0"/>
              <a:t>‹#›</a:t>
            </a:fld>
            <a:endParaRPr lang="en-US"/>
          </a:p>
        </p:txBody>
      </p:sp>
    </p:spTree>
    <p:extLst>
      <p:ext uri="{BB962C8B-B14F-4D97-AF65-F5344CB8AC3E}">
        <p14:creationId xmlns:p14="http://schemas.microsoft.com/office/powerpoint/2010/main" val="360216128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6969C88-B244-455D-A017-012B25B1ACDD}" type="datetimeFigureOut">
              <a:rPr lang="en-US" smtClean="0"/>
              <a:pPr/>
              <a:t>5/14/2024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225967549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A8BEDBD-05FF-4EE8-89F9-863AC6F5C503}"/>
              </a:ext>
            </a:extLst>
          </p:cNvPr>
          <p:cNvSpPr txBox="1"/>
          <p:nvPr/>
        </p:nvSpPr>
        <p:spPr>
          <a:xfrm>
            <a:off x="1973178" y="962526"/>
            <a:ext cx="7180447" cy="1569660"/>
          </a:xfrm>
          <a:prstGeom prst="rect">
            <a:avLst/>
          </a:prstGeom>
          <a:noFill/>
        </p:spPr>
        <p:txBody>
          <a:bodyPr wrap="square" rtlCol="0">
            <a:spAutoFit/>
          </a:bodyPr>
          <a:lstStyle/>
          <a:p>
            <a:r>
              <a:rPr lang="en-US" sz="4800" b="1" dirty="0">
                <a:solidFill>
                  <a:srgbClr val="0070C0"/>
                </a:solidFill>
                <a:latin typeface="Arial" panose="020B0604020202020204" pitchFamily="34" charset="0"/>
                <a:cs typeface="Arial" panose="020B0604020202020204" pitchFamily="34" charset="0"/>
              </a:rPr>
              <a:t>Literature Review</a:t>
            </a:r>
            <a:br>
              <a:rPr lang="en-US" sz="4800" b="1" dirty="0">
                <a:solidFill>
                  <a:srgbClr val="0070C0"/>
                </a:solidFill>
                <a:latin typeface="Arial" panose="020B0604020202020204" pitchFamily="34" charset="0"/>
                <a:cs typeface="Arial" panose="020B0604020202020204" pitchFamily="34" charset="0"/>
              </a:rPr>
            </a:br>
            <a:r>
              <a:rPr lang="en-US" sz="4800" i="1" dirty="0">
                <a:solidFill>
                  <a:srgbClr val="0070C0"/>
                </a:solidFill>
                <a:latin typeface="Arial" panose="020B0604020202020204" pitchFamily="34" charset="0"/>
                <a:cs typeface="Arial" panose="020B0604020202020204" pitchFamily="34" charset="0"/>
              </a:rPr>
              <a:t>Team:-Avengers</a:t>
            </a:r>
            <a:endParaRPr lang="en-US" sz="4800" dirty="0">
              <a:solidFill>
                <a:srgbClr val="0070C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xmlns="" id="{929E524D-5E77-4AA8-9FF3-7AED5175A06E}"/>
              </a:ext>
            </a:extLst>
          </p:cNvPr>
          <p:cNvSpPr txBox="1"/>
          <p:nvPr/>
        </p:nvSpPr>
        <p:spPr>
          <a:xfrm>
            <a:off x="6217920" y="3744227"/>
            <a:ext cx="5419023" cy="1908215"/>
          </a:xfrm>
          <a:prstGeom prst="rect">
            <a:avLst/>
          </a:prstGeom>
          <a:noFill/>
        </p:spPr>
        <p:txBody>
          <a:bodyPr wrap="square" rtlCol="0">
            <a:spAutoFit/>
          </a:bodyPr>
          <a:lstStyle/>
          <a:p>
            <a:r>
              <a:rPr lang="en-US" sz="2000" dirty="0">
                <a:solidFill>
                  <a:schemeClr val="tx2">
                    <a:lumMod val="50000"/>
                  </a:schemeClr>
                </a:solidFill>
                <a:latin typeface="Arial" panose="020B0604020202020204" pitchFamily="34" charset="0"/>
                <a:cs typeface="Arial" panose="020B0604020202020204" pitchFamily="34" charset="0"/>
              </a:rPr>
              <a:t>Arafat Rahman </a:t>
            </a:r>
            <a:r>
              <a:rPr lang="en-US" sz="2000" dirty="0" err="1">
                <a:solidFill>
                  <a:schemeClr val="tx2">
                    <a:lumMod val="50000"/>
                  </a:schemeClr>
                </a:solidFill>
                <a:latin typeface="Arial" panose="020B0604020202020204" pitchFamily="34" charset="0"/>
                <a:cs typeface="Arial" panose="020B0604020202020204" pitchFamily="34" charset="0"/>
              </a:rPr>
              <a:t>Sakib</a:t>
            </a:r>
            <a:r>
              <a:rPr lang="en-US" sz="2000" dirty="0">
                <a:solidFill>
                  <a:schemeClr val="tx2">
                    <a:lumMod val="50000"/>
                  </a:schemeClr>
                </a:solidFill>
                <a:latin typeface="Arial" panose="020B0604020202020204" pitchFamily="34" charset="0"/>
                <a:cs typeface="Arial" panose="020B0604020202020204" pitchFamily="34" charset="0"/>
              </a:rPr>
              <a:t>(221-15-5422)</a:t>
            </a:r>
          </a:p>
          <a:p>
            <a:r>
              <a:rPr lang="en-US" sz="2000" dirty="0" err="1">
                <a:solidFill>
                  <a:schemeClr val="tx2">
                    <a:lumMod val="50000"/>
                  </a:schemeClr>
                </a:solidFill>
                <a:latin typeface="Arial" panose="020B0604020202020204" pitchFamily="34" charset="0"/>
                <a:cs typeface="Arial" panose="020B0604020202020204" pitchFamily="34" charset="0"/>
              </a:rPr>
              <a:t>Avinandan</a:t>
            </a:r>
            <a:r>
              <a:rPr lang="en-US" sz="2000" dirty="0">
                <a:solidFill>
                  <a:schemeClr val="tx2">
                    <a:lumMod val="50000"/>
                  </a:schemeClr>
                </a:solidFill>
                <a:latin typeface="Arial" panose="020B0604020202020204" pitchFamily="34" charset="0"/>
                <a:cs typeface="Arial" panose="020B0604020202020204" pitchFamily="34" charset="0"/>
              </a:rPr>
              <a:t> Roy(221-15-4899)</a:t>
            </a:r>
          </a:p>
          <a:p>
            <a:r>
              <a:rPr lang="en-US" sz="2000" dirty="0" err="1">
                <a:solidFill>
                  <a:schemeClr val="tx2">
                    <a:lumMod val="50000"/>
                  </a:schemeClr>
                </a:solidFill>
                <a:latin typeface="Arial" panose="020B0604020202020204" pitchFamily="34" charset="0"/>
                <a:cs typeface="Arial" panose="020B0604020202020204" pitchFamily="34" charset="0"/>
              </a:rPr>
              <a:t>Mst.Habiba</a:t>
            </a:r>
            <a:r>
              <a:rPr lang="en-US" sz="2000" dirty="0">
                <a:solidFill>
                  <a:schemeClr val="tx2">
                    <a:lumMod val="50000"/>
                  </a:schemeClr>
                </a:solidFill>
                <a:latin typeface="Arial" panose="020B0604020202020204" pitchFamily="34" charset="0"/>
                <a:cs typeface="Arial" panose="020B0604020202020204" pitchFamily="34" charset="0"/>
              </a:rPr>
              <a:t> Sultana(221-15-5528)</a:t>
            </a:r>
          </a:p>
          <a:p>
            <a:r>
              <a:rPr lang="en-US" sz="2000" dirty="0" err="1">
                <a:solidFill>
                  <a:schemeClr val="tx2">
                    <a:lumMod val="50000"/>
                  </a:schemeClr>
                </a:solidFill>
                <a:latin typeface="Arial" panose="020B0604020202020204" pitchFamily="34" charset="0"/>
                <a:cs typeface="Arial" panose="020B0604020202020204" pitchFamily="34" charset="0"/>
              </a:rPr>
              <a:t>Mst.Jannati</a:t>
            </a:r>
            <a:r>
              <a:rPr lang="en-US" sz="2000" dirty="0">
                <a:solidFill>
                  <a:schemeClr val="tx2">
                    <a:lumMod val="50000"/>
                  </a:schemeClr>
                </a:solidFill>
                <a:latin typeface="Arial" panose="020B0604020202020204" pitchFamily="34" charset="0"/>
                <a:cs typeface="Arial" panose="020B0604020202020204" pitchFamily="34" charset="0"/>
              </a:rPr>
              <a:t> Nahid </a:t>
            </a:r>
            <a:r>
              <a:rPr lang="en-US" sz="2000" dirty="0" err="1">
                <a:solidFill>
                  <a:schemeClr val="tx2">
                    <a:lumMod val="50000"/>
                  </a:schemeClr>
                </a:solidFill>
                <a:latin typeface="Arial" panose="020B0604020202020204" pitchFamily="34" charset="0"/>
                <a:cs typeface="Arial" panose="020B0604020202020204" pitchFamily="34" charset="0"/>
              </a:rPr>
              <a:t>Akter</a:t>
            </a:r>
            <a:r>
              <a:rPr lang="en-US" sz="2000" dirty="0">
                <a:solidFill>
                  <a:schemeClr val="tx2">
                    <a:lumMod val="50000"/>
                  </a:schemeClr>
                </a:solidFill>
                <a:latin typeface="Arial" panose="020B0604020202020204" pitchFamily="34" charset="0"/>
                <a:cs typeface="Arial" panose="020B0604020202020204" pitchFamily="34" charset="0"/>
              </a:rPr>
              <a:t>(221-15-5523)</a:t>
            </a:r>
          </a:p>
          <a:p>
            <a:r>
              <a:rPr lang="en-US" sz="2000" dirty="0">
                <a:solidFill>
                  <a:schemeClr val="tx2">
                    <a:lumMod val="50000"/>
                  </a:schemeClr>
                </a:solidFill>
                <a:latin typeface="Arial" panose="020B0604020202020204" pitchFamily="34" charset="0"/>
                <a:cs typeface="Arial" panose="020B0604020202020204" pitchFamily="34" charset="0"/>
              </a:rPr>
              <a:t>Ahmed Al Rakib(221-15-5652)</a:t>
            </a:r>
          </a:p>
          <a:p>
            <a:endParaRPr lang="en-US" dirty="0"/>
          </a:p>
        </p:txBody>
      </p:sp>
    </p:spTree>
    <p:extLst>
      <p:ext uri="{BB962C8B-B14F-4D97-AF65-F5344CB8AC3E}">
        <p14:creationId xmlns:p14="http://schemas.microsoft.com/office/powerpoint/2010/main" val="3207540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Papers Context</a:t>
            </a:r>
          </a:p>
        </p:txBody>
      </p:sp>
      <p:sp>
        <p:nvSpPr>
          <p:cNvPr id="3" name="Content Placeholder 2"/>
          <p:cNvSpPr>
            <a:spLocks noGrp="1"/>
          </p:cNvSpPr>
          <p:nvPr>
            <p:ph idx="1"/>
          </p:nvPr>
        </p:nvSpPr>
        <p:spPr/>
        <p:txBody>
          <a:bodyPr>
            <a:normAutofit/>
          </a:bodyPr>
          <a:lstStyle/>
          <a:p>
            <a:pPr marL="0" indent="0">
              <a:buNone/>
            </a:pPr>
            <a:r>
              <a:rPr lang="en-US"/>
              <a:t>Focuses on designing an evaluation framework for eXplainable AI (XAI) in the healthcare domain .It aims to understand how explanations of AI predictions affect the user experience in terms of satisfaction, understanding, trust, reliability, adoption propensity and task performance .</a:t>
            </a: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6151418" y="3962400"/>
            <a:ext cx="4157382"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4312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78892" y="2438400"/>
            <a:ext cx="7272339" cy="3962400"/>
          </a:xfrm>
        </p:spPr>
        <p:txBody>
          <a:bodyPr>
            <a:normAutofit/>
          </a:bodyPr>
          <a:lstStyle/>
          <a:p>
            <a:pPr marL="0" indent="0">
              <a:buNone/>
            </a:pPr>
            <a:r>
              <a:rPr lang="en-US" sz="2400"/>
              <a:t>Mohanad Alsaleh</a:t>
            </a:r>
          </a:p>
          <a:p>
            <a:pPr marL="0" indent="0">
              <a:buNone/>
            </a:pPr>
            <a:r>
              <a:rPr lang="en-US" sz="2400"/>
              <a:t>Ivania Donoso-Guzmán</a:t>
            </a:r>
          </a:p>
          <a:p>
            <a:pPr marL="0" indent="0">
              <a:buNone/>
            </a:pPr>
            <a:r>
              <a:rPr lang="en-US" sz="2400"/>
              <a:t>Upol Ehsan</a:t>
            </a:r>
          </a:p>
          <a:p>
            <a:pPr marL="0" indent="0">
              <a:buNone/>
            </a:pPr>
            <a:r>
              <a:rPr lang="en-US" sz="2400"/>
              <a:t>Vikas Shenoy Pete</a:t>
            </a:r>
          </a:p>
          <a:p>
            <a:pPr marL="0" indent="0">
              <a:buNone/>
            </a:pPr>
            <a:r>
              <a:rPr lang="en-US" sz="2400"/>
              <a:t>Enayat Rajabi</a:t>
            </a:r>
          </a:p>
          <a:p>
            <a:pPr marL="0" indent="0">
              <a:buNone/>
            </a:pPr>
            <a:endParaRPr lang="en-US" sz="2400"/>
          </a:p>
        </p:txBody>
      </p:sp>
      <p:pic>
        <p:nvPicPr>
          <p:cNvPr id="204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1" y="477982"/>
            <a:ext cx="4810125" cy="1551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3651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Disease Name</a:t>
            </a:r>
          </a:p>
        </p:txBody>
      </p:sp>
      <p:sp>
        <p:nvSpPr>
          <p:cNvPr id="4" name="Content Placeholder 3"/>
          <p:cNvSpPr>
            <a:spLocks noGrp="1"/>
          </p:cNvSpPr>
          <p:nvPr>
            <p:ph idx="1"/>
          </p:nvPr>
        </p:nvSpPr>
        <p:spPr>
          <a:xfrm>
            <a:off x="1967346" y="1600201"/>
            <a:ext cx="8229600" cy="4525963"/>
          </a:xfrm>
        </p:spPr>
        <p:txBody>
          <a:bodyPr/>
          <a:lstStyle/>
          <a:p>
            <a:r>
              <a:rPr lang="en-US"/>
              <a:t>Risk of Pneumonia</a:t>
            </a:r>
          </a:p>
          <a:p>
            <a:endParaRPr lang="en-US"/>
          </a:p>
          <a:p>
            <a:endParaRPr lang="en-US"/>
          </a:p>
          <a:p>
            <a:endParaRPr lang="en-US"/>
          </a:p>
          <a:p>
            <a:r>
              <a:rPr lang="en-US"/>
              <a:t>Diabetic Retinopathy</a:t>
            </a:r>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92877" y="1600201"/>
            <a:ext cx="3162210" cy="17787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5902" y="4114801"/>
            <a:ext cx="3214845" cy="21968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012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Text </a:t>
            </a:r>
          </a:p>
          <a:p>
            <a:r>
              <a:rPr lang="en-US"/>
              <a:t>Image</a:t>
            </a:r>
          </a:p>
          <a:p>
            <a:r>
              <a:rPr lang="en-US"/>
              <a:t>Tabular </a:t>
            </a:r>
          </a:p>
          <a:p>
            <a:r>
              <a:rPr lang="en-US"/>
              <a:t>Fundus Images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595745"/>
            <a:ext cx="4663440" cy="2590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9249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304800"/>
            <a:ext cx="8229600" cy="1143000"/>
          </a:xfrm>
        </p:spPr>
        <p:txBody>
          <a:bodyPr/>
          <a:lstStyle/>
          <a:p>
            <a:r>
              <a:rPr lang="en-US"/>
              <a:t>Domain of Papers</a:t>
            </a:r>
          </a:p>
        </p:txBody>
      </p:sp>
      <p:sp>
        <p:nvSpPr>
          <p:cNvPr id="3" name="Content Placeholder 2"/>
          <p:cNvSpPr>
            <a:spLocks noGrp="1"/>
          </p:cNvSpPr>
          <p:nvPr>
            <p:ph idx="1"/>
          </p:nvPr>
        </p:nvSpPr>
        <p:spPr>
          <a:xfrm>
            <a:off x="1981200" y="1676401"/>
            <a:ext cx="8229600" cy="4525963"/>
          </a:xfrm>
        </p:spPr>
        <p:txBody>
          <a:bodyPr/>
          <a:lstStyle/>
          <a:p>
            <a:r>
              <a:rPr lang="en-US"/>
              <a:t>The research paper falls within the domain of healthcare and precision medicine, aiming to improve patient outcomes by predicting disease comorbidities using ML techniques.</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876"/>
          <a:stretch/>
        </p:blipFill>
        <p:spPr bwMode="auto">
          <a:xfrm>
            <a:off x="5943600" y="4156278"/>
            <a:ext cx="4343400" cy="24936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3764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8229600" cy="1143000"/>
          </a:xfrm>
        </p:spPr>
        <p:txBody>
          <a:bodyPr/>
          <a:lstStyle/>
          <a:p>
            <a:r>
              <a:rPr lang="en-US"/>
              <a:t>Best Model</a:t>
            </a:r>
          </a:p>
        </p:txBody>
      </p:sp>
      <p:sp>
        <p:nvSpPr>
          <p:cNvPr id="3" name="Content Placeholder 2"/>
          <p:cNvSpPr>
            <a:spLocks noGrp="1"/>
          </p:cNvSpPr>
          <p:nvPr>
            <p:ph idx="1"/>
          </p:nvPr>
        </p:nvSpPr>
        <p:spPr>
          <a:xfrm>
            <a:off x="1752600" y="1600200"/>
            <a:ext cx="8458200" cy="4953000"/>
          </a:xfrm>
        </p:spPr>
        <p:txBody>
          <a:bodyPr/>
          <a:lstStyle/>
          <a:p>
            <a:r>
              <a:rPr lang="en-US" sz="2400"/>
              <a:t>Convolutional Neural Network (CNN)</a:t>
            </a:r>
          </a:p>
          <a:p>
            <a:endParaRPr lang="en-US"/>
          </a:p>
          <a:p>
            <a:pPr marL="0" indent="0">
              <a:buNone/>
            </a:pPr>
            <a:endParaRPr lang="en-US"/>
          </a:p>
          <a:p>
            <a:pPr marL="0" indent="0">
              <a:buNone/>
            </a:pPr>
            <a:endParaRPr lang="en-US"/>
          </a:p>
          <a:p>
            <a:r>
              <a:rPr lang="en-US" sz="2400"/>
              <a:t>GRAM (Graph-based Attention Model for Healthcare Representation Learning) </a:t>
            </a: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4201" y="1143000"/>
            <a:ext cx="3631537"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6993" b="-6993"/>
          <a:stretch/>
        </p:blipFill>
        <p:spPr bwMode="auto">
          <a:xfrm>
            <a:off x="5029201" y="4724400"/>
            <a:ext cx="4944415"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0976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Finding and Contribution</a:t>
            </a:r>
          </a:p>
        </p:txBody>
      </p:sp>
      <p:sp>
        <p:nvSpPr>
          <p:cNvPr id="3" name="Content Placeholder 2"/>
          <p:cNvSpPr>
            <a:spLocks noGrp="1"/>
          </p:cNvSpPr>
          <p:nvPr>
            <p:ph idx="1"/>
          </p:nvPr>
        </p:nvSpPr>
        <p:spPr>
          <a:xfrm>
            <a:off x="1981200" y="1828801"/>
            <a:ext cx="8229600" cy="4525963"/>
          </a:xfrm>
        </p:spPr>
        <p:txBody>
          <a:bodyPr>
            <a:normAutofit/>
          </a:bodyPr>
          <a:lstStyle/>
          <a:p>
            <a:pPr marL="0" indent="0">
              <a:buNone/>
            </a:pPr>
            <a:r>
              <a:rPr lang="en-US" sz="2400"/>
              <a:t>Highlighted the potential of Machine learning in predicting comorbidities which can lead to improved patient care and identification of unmet health needs and aims to propose an evaluation framework for XAI-generated explanations in healthcare applications, enhancing user experience and potentially increasing the deployment of AI applications in the healthcare domain.</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863" b="5863"/>
          <a:stretch/>
        </p:blipFill>
        <p:spPr bwMode="auto">
          <a:xfrm>
            <a:off x="8229600" y="4495800"/>
            <a:ext cx="1752600" cy="18905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4103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Limitation </a:t>
            </a:r>
          </a:p>
        </p:txBody>
      </p:sp>
      <p:sp>
        <p:nvSpPr>
          <p:cNvPr id="3" name="Content Placeholder 2"/>
          <p:cNvSpPr>
            <a:spLocks noGrp="1"/>
          </p:cNvSpPr>
          <p:nvPr>
            <p:ph idx="1"/>
          </p:nvPr>
        </p:nvSpPr>
        <p:spPr/>
        <p:txBody>
          <a:bodyPr/>
          <a:lstStyle/>
          <a:p>
            <a:pPr marL="0" indent="0">
              <a:buNone/>
            </a:pPr>
            <a:r>
              <a:rPr lang="en-US"/>
              <a:t>Limited scope of comorbidities analyzed due to restricted phenotypic and genetic data availability , Lack of standard evaluation for explainable artificial intelligence (XAI) hindering fair comparisons.</a:t>
            </a:r>
          </a:p>
        </p:txBody>
      </p:sp>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1800" y="4114801"/>
            <a:ext cx="3383834"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5252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tethoscope on white background">
            <a:extLst>
              <a:ext uri="{FF2B5EF4-FFF2-40B4-BE49-F238E27FC236}">
                <a16:creationId xmlns:a16="http://schemas.microsoft.com/office/drawing/2014/main" xmlns="" id="{BBB79D88-B5B0-8319-C348-FCC6FAEDE680}"/>
              </a:ext>
            </a:extLst>
          </p:cNvPr>
          <p:cNvPicPr>
            <a:picLocks noChangeAspect="1"/>
          </p:cNvPicPr>
          <p:nvPr/>
        </p:nvPicPr>
        <p:blipFill rotWithShape="1">
          <a:blip r:embed="rId2"/>
          <a:srcRect r="38689"/>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2" name="Title 1">
            <a:extLst>
              <a:ext uri="{FF2B5EF4-FFF2-40B4-BE49-F238E27FC236}">
                <a16:creationId xmlns:a16="http://schemas.microsoft.com/office/drawing/2014/main" xmlns="" id="{5EBF8317-BBDE-F6E4-2D90-83B39766E2E4}"/>
              </a:ext>
            </a:extLst>
          </p:cNvPr>
          <p:cNvSpPr>
            <a:spLocks noGrp="1"/>
          </p:cNvSpPr>
          <p:nvPr>
            <p:ph type="title"/>
          </p:nvPr>
        </p:nvSpPr>
        <p:spPr>
          <a:xfrm>
            <a:off x="6096000" y="762000"/>
            <a:ext cx="5334000" cy="1524000"/>
          </a:xfrm>
        </p:spPr>
        <p:txBody>
          <a:bodyPr>
            <a:normAutofit fontScale="90000"/>
          </a:bodyPr>
          <a:lstStyle/>
          <a:p>
            <a:r>
              <a:rPr lang="en-US" sz="3200" b="1" dirty="0"/>
              <a:t>Explainable AI in Healthcare</a:t>
            </a:r>
            <a:r>
              <a:rPr lang="en-US" sz="3200" dirty="0"/>
              <a:t> </a:t>
            </a:r>
            <a:r>
              <a:rPr lang="en-US" sz="3200" i="1" dirty="0"/>
              <a:t>Helping Doctors Make Better Decisions</a:t>
            </a:r>
            <a:r>
              <a:rPr lang="en-US" sz="3200" dirty="0"/>
              <a:t/>
            </a:r>
            <a:br>
              <a:rPr lang="en-US" sz="3200" dirty="0"/>
            </a:br>
            <a:endParaRPr lang="en-US" sz="3200" dirty="0"/>
          </a:p>
        </p:txBody>
      </p:sp>
      <p:sp>
        <p:nvSpPr>
          <p:cNvPr id="3" name="Content Placeholder 2">
            <a:extLst>
              <a:ext uri="{FF2B5EF4-FFF2-40B4-BE49-F238E27FC236}">
                <a16:creationId xmlns:a16="http://schemas.microsoft.com/office/drawing/2014/main" xmlns="" id="{3AD2A5A3-D4E7-631C-BFF6-D642092AABD1}"/>
              </a:ext>
            </a:extLst>
          </p:cNvPr>
          <p:cNvSpPr>
            <a:spLocks noGrp="1"/>
          </p:cNvSpPr>
          <p:nvPr>
            <p:ph idx="1"/>
          </p:nvPr>
        </p:nvSpPr>
        <p:spPr>
          <a:xfrm>
            <a:off x="6096000" y="2286000"/>
            <a:ext cx="5334000" cy="3810001"/>
          </a:xfrm>
        </p:spPr>
        <p:txBody>
          <a:bodyPr>
            <a:normAutofit/>
          </a:bodyPr>
          <a:lstStyle/>
          <a:p>
            <a:pPr>
              <a:lnSpc>
                <a:spcPct val="115000"/>
              </a:lnSpc>
            </a:pPr>
            <a:r>
              <a:rPr lang="en-US" sz="1800" dirty="0"/>
              <a:t>we will discuss the use of explainable AI (XAI) in healthcare. XAI is a type of artificial intelligence (AI) that can explain its decisions to humans. This is important in healthcare, where doctors need to understand why an AI system is making a particular recommendation before they can trust it. We will see how XAI can be used to improve the accuracy, transparency, and trust of AI systems in healthcare.</a:t>
            </a:r>
          </a:p>
          <a:p>
            <a:pPr>
              <a:lnSpc>
                <a:spcPct val="115000"/>
              </a:lnSpc>
            </a:pPr>
            <a:endParaRPr lang="en-US" sz="1500" dirty="0"/>
          </a:p>
        </p:txBody>
      </p:sp>
    </p:spTree>
    <p:extLst>
      <p:ext uri="{BB962C8B-B14F-4D97-AF65-F5344CB8AC3E}">
        <p14:creationId xmlns:p14="http://schemas.microsoft.com/office/powerpoint/2010/main" val="1351174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an of a human brain in a neurology clinic">
            <a:extLst>
              <a:ext uri="{FF2B5EF4-FFF2-40B4-BE49-F238E27FC236}">
                <a16:creationId xmlns:a16="http://schemas.microsoft.com/office/drawing/2014/main" xmlns="" id="{C0CF937A-4198-CC22-F79B-036AF3A6F76A}"/>
              </a:ext>
            </a:extLst>
          </p:cNvPr>
          <p:cNvPicPr>
            <a:picLocks noChangeAspect="1"/>
          </p:cNvPicPr>
          <p:nvPr/>
        </p:nvPicPr>
        <p:blipFill rotWithShape="1">
          <a:blip r:embed="rId2"/>
          <a:srcRect l="30592" r="-1"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2" name="Title 1">
            <a:extLst>
              <a:ext uri="{FF2B5EF4-FFF2-40B4-BE49-F238E27FC236}">
                <a16:creationId xmlns:a16="http://schemas.microsoft.com/office/drawing/2014/main" xmlns="" id="{5EBF8317-BBDE-F6E4-2D90-83B39766E2E4}"/>
              </a:ext>
            </a:extLst>
          </p:cNvPr>
          <p:cNvSpPr>
            <a:spLocks noGrp="1"/>
          </p:cNvSpPr>
          <p:nvPr>
            <p:ph type="title"/>
          </p:nvPr>
        </p:nvSpPr>
        <p:spPr>
          <a:xfrm>
            <a:off x="6096000" y="327285"/>
            <a:ext cx="5334000" cy="1524000"/>
          </a:xfrm>
        </p:spPr>
        <p:txBody>
          <a:bodyPr>
            <a:normAutofit/>
          </a:bodyPr>
          <a:lstStyle/>
          <a:p>
            <a:r>
              <a:rPr lang="en-US" sz="3200" b="1" dirty="0"/>
              <a:t>XAI-ICP: Interpretable Pneumonia Diagnosis</a:t>
            </a:r>
            <a:r>
              <a:rPr lang="en-US" sz="3200" dirty="0"/>
              <a:t/>
            </a:r>
            <a:br>
              <a:rPr lang="en-US" sz="3200" dirty="0"/>
            </a:br>
            <a:endParaRPr lang="en-US" sz="3200" dirty="0"/>
          </a:p>
        </p:txBody>
      </p:sp>
      <p:sp>
        <p:nvSpPr>
          <p:cNvPr id="3" name="Content Placeholder 2">
            <a:extLst>
              <a:ext uri="{FF2B5EF4-FFF2-40B4-BE49-F238E27FC236}">
                <a16:creationId xmlns:a16="http://schemas.microsoft.com/office/drawing/2014/main" xmlns="" id="{3AD2A5A3-D4E7-631C-BFF6-D642092AABD1}"/>
              </a:ext>
            </a:extLst>
          </p:cNvPr>
          <p:cNvSpPr>
            <a:spLocks noGrp="1"/>
          </p:cNvSpPr>
          <p:nvPr>
            <p:ph idx="1"/>
          </p:nvPr>
        </p:nvSpPr>
        <p:spPr>
          <a:xfrm>
            <a:off x="6096000" y="1409075"/>
            <a:ext cx="5334000" cy="5276538"/>
          </a:xfrm>
        </p:spPr>
        <p:txBody>
          <a:bodyPr>
            <a:normAutofit/>
          </a:bodyPr>
          <a:lstStyle/>
          <a:p>
            <a:pPr>
              <a:lnSpc>
                <a:spcPct val="115000"/>
              </a:lnSpc>
              <a:buFont typeface="Arial" panose="020B0604020202020204" pitchFamily="34" charset="0"/>
              <a:buChar char="•"/>
            </a:pPr>
            <a:r>
              <a:rPr lang="en-US" sz="1700" dirty="0"/>
              <a:t>XAI system for diagnosing pneumonia from chest X-rays.</a:t>
            </a:r>
          </a:p>
          <a:p>
            <a:pPr>
              <a:lnSpc>
                <a:spcPct val="115000"/>
              </a:lnSpc>
              <a:buFont typeface="Arial" panose="020B0604020202020204" pitchFamily="34" charset="0"/>
              <a:buChar char="•"/>
            </a:pPr>
            <a:r>
              <a:rPr lang="en-US" sz="1700" dirty="0"/>
              <a:t>Explains its decisions in a clear and understandable way.</a:t>
            </a:r>
          </a:p>
          <a:p>
            <a:pPr>
              <a:lnSpc>
                <a:spcPct val="115000"/>
              </a:lnSpc>
              <a:buFont typeface="Arial" panose="020B0604020202020204" pitchFamily="34" charset="0"/>
              <a:buChar char="•"/>
            </a:pPr>
            <a:r>
              <a:rPr lang="en-US" sz="1700" dirty="0"/>
              <a:t>Adapts to data from different regions for improved accuracy.</a:t>
            </a:r>
          </a:p>
          <a:p>
            <a:pPr>
              <a:lnSpc>
                <a:spcPct val="115000"/>
              </a:lnSpc>
              <a:buFont typeface="Arial" panose="020B0604020202020204" pitchFamily="34" charset="0"/>
              <a:buChar char="•"/>
            </a:pPr>
            <a:r>
              <a:rPr lang="en-US" sz="1700" dirty="0"/>
              <a:t>Continuously learns and improves as it processes more data.</a:t>
            </a:r>
          </a:p>
          <a:p>
            <a:pPr>
              <a:lnSpc>
                <a:spcPct val="115000"/>
              </a:lnSpc>
            </a:pPr>
            <a:r>
              <a:rPr lang="en-US" sz="1700" i="1" dirty="0"/>
              <a:t>We </a:t>
            </a:r>
            <a:r>
              <a:rPr lang="en-US" sz="1700" dirty="0"/>
              <a:t>introduces XAI-ICP, an AI system designed to diagnose pneumonia from chest X-rays. XAI-ICP uses advanced AI technology that explains its decisions, making it easier for doctors to trust and understand how it works. XAI-ICP can adapt to data from different regions and improves its accuracy over time.</a:t>
            </a:r>
          </a:p>
          <a:p>
            <a:pPr>
              <a:lnSpc>
                <a:spcPct val="115000"/>
              </a:lnSpc>
            </a:pPr>
            <a:endParaRPr lang="en-US" sz="1300" dirty="0"/>
          </a:p>
        </p:txBody>
      </p:sp>
    </p:spTree>
    <p:extLst>
      <p:ext uri="{BB962C8B-B14F-4D97-AF65-F5344CB8AC3E}">
        <p14:creationId xmlns:p14="http://schemas.microsoft.com/office/powerpoint/2010/main" val="499772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E9924D18-9FC8-48F2-8740-206B7A83B850}"/>
              </a:ext>
            </a:extLst>
          </p:cNvPr>
          <p:cNvSpPr>
            <a:spLocks noGrp="1"/>
          </p:cNvSpPr>
          <p:nvPr>
            <p:ph type="subTitle" idx="1"/>
          </p:nvPr>
        </p:nvSpPr>
        <p:spPr>
          <a:xfrm>
            <a:off x="3594847" y="805050"/>
            <a:ext cx="4195482" cy="629303"/>
          </a:xfrm>
        </p:spPr>
        <p:txBody>
          <a:bodyPr>
            <a:normAutofit/>
          </a:bodyPr>
          <a:lstStyle/>
          <a:p>
            <a:r>
              <a:rPr lang="en-US" sz="2800" b="1" i="1" u="sng" dirty="0">
                <a:solidFill>
                  <a:schemeClr val="accent1"/>
                </a:solidFill>
              </a:rPr>
              <a:t>Paper context</a:t>
            </a:r>
          </a:p>
        </p:txBody>
      </p:sp>
      <p:sp>
        <p:nvSpPr>
          <p:cNvPr id="4" name="TextBox 3">
            <a:extLst>
              <a:ext uri="{FF2B5EF4-FFF2-40B4-BE49-F238E27FC236}">
                <a16:creationId xmlns:a16="http://schemas.microsoft.com/office/drawing/2014/main" xmlns="" id="{BFDE4C3F-AEB4-4E79-B3C8-98B199445CE3}"/>
              </a:ext>
            </a:extLst>
          </p:cNvPr>
          <p:cNvSpPr txBox="1"/>
          <p:nvPr/>
        </p:nvSpPr>
        <p:spPr>
          <a:xfrm>
            <a:off x="1954306" y="2494927"/>
            <a:ext cx="9036424" cy="2585323"/>
          </a:xfrm>
          <a:prstGeom prst="rect">
            <a:avLst/>
          </a:prstGeom>
          <a:noFill/>
        </p:spPr>
        <p:txBody>
          <a:bodyPr wrap="square" rtlCol="0">
            <a:spAutoFit/>
          </a:bodyPr>
          <a:lstStyle/>
          <a:p>
            <a:pPr marL="285750" indent="-285750">
              <a:buFont typeface="Wingdings" panose="05000000000000000000" pitchFamily="2" charset="2"/>
              <a:buChar char="q"/>
            </a:pPr>
            <a:r>
              <a:rPr lang="en-US" dirty="0"/>
              <a:t>Explainable AI</a:t>
            </a:r>
          </a:p>
          <a:p>
            <a:endParaRPr lang="en-US" dirty="0"/>
          </a:p>
          <a:p>
            <a:pPr marL="285750" indent="-285750">
              <a:buFont typeface="Wingdings" panose="05000000000000000000" pitchFamily="2" charset="2"/>
              <a:buChar char="q"/>
            </a:pPr>
            <a:r>
              <a:rPr lang="en-US" dirty="0"/>
              <a:t>Discuss about all techniques of  Explanations AI  with model</a:t>
            </a:r>
          </a:p>
          <a:p>
            <a:endParaRPr lang="en-US" dirty="0"/>
          </a:p>
          <a:p>
            <a:pPr marL="285750" indent="-285750">
              <a:buFont typeface="Wingdings" panose="05000000000000000000" pitchFamily="2" charset="2"/>
              <a:buChar char="q"/>
            </a:pPr>
            <a:r>
              <a:rPr lang="en-US" dirty="0"/>
              <a:t>Developing an explainable artificial intelligence model</a:t>
            </a:r>
          </a:p>
          <a:p>
            <a:endParaRPr lang="en-US" dirty="0"/>
          </a:p>
          <a:p>
            <a:pPr marL="285750" indent="-285750">
              <a:buFont typeface="Wingdings" panose="05000000000000000000" pitchFamily="2" charset="2"/>
              <a:buChar char="q"/>
            </a:pPr>
            <a:r>
              <a:rPr lang="en-US" dirty="0"/>
              <a:t>Applications of machine learning in health care</a:t>
            </a:r>
          </a:p>
          <a:p>
            <a:endParaRPr lang="en-US" dirty="0"/>
          </a:p>
          <a:p>
            <a:pPr marL="285750" indent="-285750">
              <a:buFont typeface="Wingdings" panose="05000000000000000000" pitchFamily="2" charset="2"/>
              <a:buChar char="q"/>
            </a:pPr>
            <a:r>
              <a:rPr lang="en-US" dirty="0"/>
              <a:t>importance of Explainable Artificial Intelligence (XAI) in predictive modeling in healthcare</a:t>
            </a:r>
          </a:p>
        </p:txBody>
      </p:sp>
      <p:pic>
        <p:nvPicPr>
          <p:cNvPr id="4098" name="Picture 2" descr="GitHub - prodriguezsosa/conText: An R package for estimating and doing  statistical inference on context-specific word embeddings.">
            <a:extLst>
              <a:ext uri="{FF2B5EF4-FFF2-40B4-BE49-F238E27FC236}">
                <a16:creationId xmlns:a16="http://schemas.microsoft.com/office/drawing/2014/main" xmlns="" id="{EF554950-D622-4579-A20B-6FE308047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5688" y="412097"/>
            <a:ext cx="373380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ros &amp; Cons of AI Coding Assistants: Speed vs Quality - Techopedia">
            <a:extLst>
              <a:ext uri="{FF2B5EF4-FFF2-40B4-BE49-F238E27FC236}">
                <a16:creationId xmlns:a16="http://schemas.microsoft.com/office/drawing/2014/main" xmlns="" id="{494C4EE6-78D8-4170-8D94-4D9E83E06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343525"/>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Deploy AI Technology Confidently with Intel">
            <a:extLst>
              <a:ext uri="{FF2B5EF4-FFF2-40B4-BE49-F238E27FC236}">
                <a16:creationId xmlns:a16="http://schemas.microsoft.com/office/drawing/2014/main" xmlns="" id="{BA9E0315-A708-4B2C-B018-96B223A003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500" y="5248275"/>
            <a:ext cx="2857500"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248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37B5A23F-7276-435D-91DA-09104D77774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35481"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5" name="Rectangle 54">
            <a:extLst>
              <a:ext uri="{FF2B5EF4-FFF2-40B4-BE49-F238E27FC236}">
                <a16:creationId xmlns:a16="http://schemas.microsoft.com/office/drawing/2014/main" xmlns="" id="{2F3ECD7F-BF61-4CB1-AA15-464BB771E7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86"/>
            <a:ext cx="12192000" cy="6854038"/>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6" name="Rectangle 55">
            <a:extLst>
              <a:ext uri="{FF2B5EF4-FFF2-40B4-BE49-F238E27FC236}">
                <a16:creationId xmlns:a16="http://schemas.microsoft.com/office/drawing/2014/main" xmlns="" id="{966F1B29-3A08-4DB7-9F92-4C09B3BCFF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 y="0"/>
            <a:ext cx="8229600"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7" name="Freeform 5">
            <a:extLst>
              <a:ext uri="{FF2B5EF4-FFF2-40B4-BE49-F238E27FC236}">
                <a16:creationId xmlns:a16="http://schemas.microsoft.com/office/drawing/2014/main" xmlns="" id="{44A5AAD1-9616-4E1C-B3AC-E5497A6A3C2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xmlns="" id="{5EBF8317-BBDE-F6E4-2D90-83B39766E2E4}"/>
              </a:ext>
            </a:extLst>
          </p:cNvPr>
          <p:cNvSpPr>
            <a:spLocks noGrp="1"/>
          </p:cNvSpPr>
          <p:nvPr>
            <p:ph type="title"/>
          </p:nvPr>
        </p:nvSpPr>
        <p:spPr>
          <a:xfrm>
            <a:off x="541867" y="787400"/>
            <a:ext cx="7145866" cy="778933"/>
          </a:xfrm>
        </p:spPr>
        <p:txBody>
          <a:bodyPr anchor="ctr">
            <a:normAutofit/>
          </a:bodyPr>
          <a:lstStyle/>
          <a:p>
            <a:pPr>
              <a:lnSpc>
                <a:spcPct val="90000"/>
              </a:lnSpc>
            </a:pPr>
            <a:r>
              <a:rPr lang="en-US" sz="2000" b="1">
                <a:solidFill>
                  <a:srgbClr val="FEFFFF"/>
                </a:solidFill>
              </a:rPr>
              <a:t>Evaluating XAI: Explaining AI for Diabetes Management</a:t>
            </a:r>
            <a:r>
              <a:rPr lang="en-US" sz="2000">
                <a:solidFill>
                  <a:srgbClr val="FEFFFF"/>
                </a:solidFill>
              </a:rPr>
              <a:t/>
            </a:r>
            <a:br>
              <a:rPr lang="en-US" sz="2000">
                <a:solidFill>
                  <a:srgbClr val="FEFFFF"/>
                </a:solidFill>
              </a:rPr>
            </a:br>
            <a:endParaRPr lang="en-US" sz="2000" dirty="0">
              <a:solidFill>
                <a:srgbClr val="FEFFFF"/>
              </a:solidFill>
            </a:endParaRPr>
          </a:p>
        </p:txBody>
      </p:sp>
      <p:sp>
        <p:nvSpPr>
          <p:cNvPr id="3" name="Content Placeholder 2">
            <a:extLst>
              <a:ext uri="{FF2B5EF4-FFF2-40B4-BE49-F238E27FC236}">
                <a16:creationId xmlns:a16="http://schemas.microsoft.com/office/drawing/2014/main" xmlns="" id="{3AD2A5A3-D4E7-631C-BFF6-D642092AABD1}"/>
              </a:ext>
            </a:extLst>
          </p:cNvPr>
          <p:cNvSpPr>
            <a:spLocks noGrp="1"/>
          </p:cNvSpPr>
          <p:nvPr>
            <p:ph idx="1"/>
          </p:nvPr>
        </p:nvSpPr>
        <p:spPr>
          <a:xfrm>
            <a:off x="541866" y="1948721"/>
            <a:ext cx="7145867" cy="4571999"/>
          </a:xfrm>
        </p:spPr>
        <p:txBody>
          <a:bodyPr>
            <a:normAutofit/>
          </a:bodyPr>
          <a:lstStyle/>
          <a:p>
            <a:pPr>
              <a:lnSpc>
                <a:spcPct val="90000"/>
              </a:lnSpc>
              <a:buFont typeface="Arial" panose="020B0604020202020204" pitchFamily="34" charset="0"/>
              <a:buChar char="•"/>
            </a:pPr>
            <a:r>
              <a:rPr lang="en-US" dirty="0">
                <a:solidFill>
                  <a:srgbClr val="FEFFFF"/>
                </a:solidFill>
              </a:rPr>
              <a:t>Study on how AI explanations affect diabetes patients.</a:t>
            </a:r>
          </a:p>
          <a:p>
            <a:pPr>
              <a:lnSpc>
                <a:spcPct val="90000"/>
              </a:lnSpc>
              <a:buFont typeface="Arial" panose="020B0604020202020204" pitchFamily="34" charset="0"/>
              <a:buChar char="•"/>
            </a:pPr>
            <a:r>
              <a:rPr lang="en-US" dirty="0">
                <a:solidFill>
                  <a:srgbClr val="FEFFFF"/>
                </a:solidFill>
              </a:rPr>
              <a:t>Compares rule-based and example-based explanations.</a:t>
            </a:r>
          </a:p>
          <a:p>
            <a:pPr>
              <a:lnSpc>
                <a:spcPct val="90000"/>
              </a:lnSpc>
              <a:buFont typeface="Arial" panose="020B0604020202020204" pitchFamily="34" charset="0"/>
              <a:buChar char="•"/>
            </a:pPr>
            <a:r>
              <a:rPr lang="en-US" dirty="0">
                <a:solidFill>
                  <a:srgbClr val="FEFFFF"/>
                </a:solidFill>
              </a:rPr>
              <a:t>Explains AI decisions can lead to patients trusting bad advice.</a:t>
            </a:r>
          </a:p>
          <a:p>
            <a:pPr>
              <a:lnSpc>
                <a:spcPct val="90000"/>
              </a:lnSpc>
              <a:buFont typeface="Arial" panose="020B0604020202020204" pitchFamily="34" charset="0"/>
              <a:buChar char="•"/>
            </a:pPr>
            <a:r>
              <a:rPr lang="en-US" dirty="0">
                <a:solidFill>
                  <a:srgbClr val="FEFFFF"/>
                </a:solidFill>
              </a:rPr>
              <a:t>Neither explanation type improved how patients managed diabetes.</a:t>
            </a:r>
          </a:p>
          <a:p>
            <a:pPr>
              <a:lnSpc>
                <a:spcPct val="90000"/>
              </a:lnSpc>
            </a:pPr>
            <a:r>
              <a:rPr lang="en-US" i="1" dirty="0">
                <a:solidFill>
                  <a:srgbClr val="FEFFFF"/>
                </a:solidFill>
              </a:rPr>
              <a:t>We discuss  </a:t>
            </a:r>
            <a:r>
              <a:rPr lang="en-US" dirty="0">
                <a:solidFill>
                  <a:srgbClr val="FEFFFF"/>
                </a:solidFill>
              </a:rPr>
              <a:t>how AI explanations affect diabetes patients managing their condition. It compares rule-based and example-based explanations to see if they help patients understand AI better, follow its advice, and manage diabetes more effectively. The results show that rule-based explanations slightly improve understanding but neither type helps improve how well patients manage their diabetes. Both types make patients more likely to follow the AI's advice, even if it's incorrect.</a:t>
            </a:r>
          </a:p>
          <a:p>
            <a:pPr>
              <a:lnSpc>
                <a:spcPct val="90000"/>
              </a:lnSpc>
            </a:pPr>
            <a:endParaRPr lang="en-US" sz="1700" dirty="0">
              <a:solidFill>
                <a:srgbClr val="FEFFFF"/>
              </a:solidFill>
            </a:endParaRPr>
          </a:p>
        </p:txBody>
      </p:sp>
      <p:pic>
        <p:nvPicPr>
          <p:cNvPr id="5" name="Picture 4" descr="Desk with stethoscope and computer keyboard">
            <a:extLst>
              <a:ext uri="{FF2B5EF4-FFF2-40B4-BE49-F238E27FC236}">
                <a16:creationId xmlns:a16="http://schemas.microsoft.com/office/drawing/2014/main" xmlns="" id="{D81A2AE6-2AA8-7E30-0E3A-076439706413}"/>
              </a:ext>
            </a:extLst>
          </p:cNvPr>
          <p:cNvPicPr>
            <a:picLocks noChangeAspect="1"/>
          </p:cNvPicPr>
          <p:nvPr/>
        </p:nvPicPr>
        <p:blipFill rotWithShape="1">
          <a:blip r:embed="rId2"/>
          <a:srcRect l="38226" r="1" b="1"/>
          <a:stretch/>
        </p:blipFill>
        <p:spPr>
          <a:xfrm>
            <a:off x="8713057" y="2341367"/>
            <a:ext cx="3001931" cy="3243761"/>
          </a:xfrm>
          <a:prstGeom prst="rect">
            <a:avLst/>
          </a:prstGeom>
        </p:spPr>
      </p:pic>
    </p:spTree>
    <p:extLst>
      <p:ext uri="{BB962C8B-B14F-4D97-AF65-F5344CB8AC3E}">
        <p14:creationId xmlns:p14="http://schemas.microsoft.com/office/powerpoint/2010/main" val="87077993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olecular glass structure">
            <a:extLst>
              <a:ext uri="{FF2B5EF4-FFF2-40B4-BE49-F238E27FC236}">
                <a16:creationId xmlns:a16="http://schemas.microsoft.com/office/drawing/2014/main" xmlns="" id="{3FEA9644-8E50-A50F-590F-8EEA1FF11FB8}"/>
              </a:ext>
            </a:extLst>
          </p:cNvPr>
          <p:cNvPicPr>
            <a:picLocks noChangeAspect="1"/>
          </p:cNvPicPr>
          <p:nvPr/>
        </p:nvPicPr>
        <p:blipFill rotWithShape="1">
          <a:blip r:embed="rId2"/>
          <a:srcRect l="25775" r="11016"/>
          <a:stretch/>
        </p:blipFill>
        <p:spPr>
          <a:xfrm>
            <a:off x="4485557" y="10"/>
            <a:ext cx="7706443" cy="6857990"/>
          </a:xfrm>
          <a:prstGeom prst="rect">
            <a:avLst/>
          </a:prstGeom>
        </p:spPr>
      </p:pic>
      <p:sp>
        <p:nvSpPr>
          <p:cNvPr id="2" name="Title 1">
            <a:extLst>
              <a:ext uri="{FF2B5EF4-FFF2-40B4-BE49-F238E27FC236}">
                <a16:creationId xmlns:a16="http://schemas.microsoft.com/office/drawing/2014/main" xmlns="" id="{5EBF8317-BBDE-F6E4-2D90-83B39766E2E4}"/>
              </a:ext>
            </a:extLst>
          </p:cNvPr>
          <p:cNvSpPr>
            <a:spLocks noGrp="1"/>
          </p:cNvSpPr>
          <p:nvPr>
            <p:ph type="title"/>
          </p:nvPr>
        </p:nvSpPr>
        <p:spPr>
          <a:xfrm>
            <a:off x="535525" y="444228"/>
            <a:ext cx="4623955" cy="1280890"/>
          </a:xfrm>
        </p:spPr>
        <p:txBody>
          <a:bodyPr>
            <a:normAutofit/>
          </a:bodyPr>
          <a:lstStyle/>
          <a:p>
            <a:pPr>
              <a:lnSpc>
                <a:spcPct val="90000"/>
              </a:lnSpc>
            </a:pPr>
            <a:r>
              <a:rPr lang="en-US" sz="2800" b="1" dirty="0"/>
              <a:t>Explainable AI for Bioinformatics</a:t>
            </a:r>
            <a:r>
              <a:rPr lang="en-US" sz="2800" dirty="0"/>
              <a:t/>
            </a:r>
            <a:br>
              <a:rPr lang="en-US" sz="2800" dirty="0"/>
            </a:br>
            <a:endParaRPr lang="en-US" sz="2800" dirty="0"/>
          </a:p>
        </p:txBody>
      </p:sp>
      <p:sp>
        <p:nvSpPr>
          <p:cNvPr id="3" name="Content Placeholder 2">
            <a:extLst>
              <a:ext uri="{FF2B5EF4-FFF2-40B4-BE49-F238E27FC236}">
                <a16:creationId xmlns:a16="http://schemas.microsoft.com/office/drawing/2014/main" xmlns="" id="{3AD2A5A3-D4E7-631C-BFF6-D642092AABD1}"/>
              </a:ext>
            </a:extLst>
          </p:cNvPr>
          <p:cNvSpPr>
            <a:spLocks noGrp="1"/>
          </p:cNvSpPr>
          <p:nvPr>
            <p:ph idx="1"/>
          </p:nvPr>
        </p:nvSpPr>
        <p:spPr>
          <a:xfrm>
            <a:off x="535525" y="1543987"/>
            <a:ext cx="5254391" cy="5051685"/>
          </a:xfrm>
        </p:spPr>
        <p:txBody>
          <a:bodyPr>
            <a:normAutofit/>
          </a:bodyPr>
          <a:lstStyle/>
          <a:p>
            <a:pPr>
              <a:lnSpc>
                <a:spcPct val="90000"/>
              </a:lnSpc>
              <a:buFont typeface="Arial" panose="020B0604020202020204" pitchFamily="34" charset="0"/>
              <a:buChar char="•"/>
            </a:pPr>
            <a:r>
              <a:rPr lang="en-US" dirty="0"/>
              <a:t>Importance of making AI decisions understandable in healthcare.</a:t>
            </a:r>
          </a:p>
          <a:p>
            <a:pPr>
              <a:lnSpc>
                <a:spcPct val="90000"/>
              </a:lnSpc>
              <a:buFont typeface="Arial" panose="020B0604020202020204" pitchFamily="34" charset="0"/>
              <a:buChar char="•"/>
            </a:pPr>
            <a:r>
              <a:rPr lang="en-US" dirty="0"/>
              <a:t>Reviews methods for making AI more transparent in bioinformatics.</a:t>
            </a:r>
          </a:p>
          <a:p>
            <a:pPr>
              <a:lnSpc>
                <a:spcPct val="90000"/>
              </a:lnSpc>
              <a:buFont typeface="Arial" panose="020B0604020202020204" pitchFamily="34" charset="0"/>
              <a:buChar char="•"/>
            </a:pPr>
            <a:r>
              <a:rPr lang="en-US" dirty="0"/>
              <a:t>Tools and applications for analyzing medical images and cancer genetics.</a:t>
            </a:r>
          </a:p>
          <a:p>
            <a:pPr>
              <a:lnSpc>
                <a:spcPct val="90000"/>
              </a:lnSpc>
              <a:buFont typeface="Arial" panose="020B0604020202020204" pitchFamily="34" charset="0"/>
              <a:buChar char="•"/>
            </a:pPr>
            <a:r>
              <a:rPr lang="en-US" dirty="0"/>
              <a:t>Difficulty in adapting AI explanations to specific healthcare tasks.</a:t>
            </a:r>
          </a:p>
          <a:p>
            <a:pPr>
              <a:lnSpc>
                <a:spcPct val="90000"/>
              </a:lnSpc>
            </a:pPr>
            <a:r>
              <a:rPr lang="en-US" i="1" dirty="0"/>
              <a:t>We </a:t>
            </a:r>
            <a:r>
              <a:rPr lang="en-US" dirty="0"/>
              <a:t>discusses the importance of making AI decisions easy to understand, especially in bioinformatics, which deals with AI in healthcare. The paper reviews methods that make AI more transparent and shows how these methods can be used in bioinformatics tasks like analyzing medical images, studying cancer genetics, and mining medical texts.</a:t>
            </a:r>
          </a:p>
          <a:p>
            <a:pPr>
              <a:lnSpc>
                <a:spcPct val="90000"/>
              </a:lnSpc>
            </a:pPr>
            <a:endParaRPr lang="en-US" sz="1300" dirty="0"/>
          </a:p>
        </p:txBody>
      </p:sp>
      <p:sp>
        <p:nvSpPr>
          <p:cNvPr id="4" name="AutoShape 2" descr="Image of ">
            <a:extLst>
              <a:ext uri="{FF2B5EF4-FFF2-40B4-BE49-F238E27FC236}">
                <a16:creationId xmlns:a16="http://schemas.microsoft.com/office/drawing/2014/main" xmlns="" id="{8D6F51D4-BD62-FBA3-6541-2556EDFF62FC}"/>
              </a:ext>
            </a:extLst>
          </p:cNvPr>
          <p:cNvSpPr>
            <a:spLocks noChangeAspect="1" noChangeArrowheads="1"/>
          </p:cNvSpPr>
          <p:nvPr/>
        </p:nvSpPr>
        <p:spPr bwMode="auto">
          <a:xfrm>
            <a:off x="5968584"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12014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39EE869B-085D-43B3-AED8-9B06556124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Rectangle 11">
            <a:extLst>
              <a:ext uri="{FF2B5EF4-FFF2-40B4-BE49-F238E27FC236}">
                <a16:creationId xmlns:a16="http://schemas.microsoft.com/office/drawing/2014/main" xmlns="" id="{C54E744A-A072-47AF-981A-37186176C2C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 y="0"/>
            <a:ext cx="8229600" cy="6858000"/>
          </a:xfrm>
          <a:prstGeom prst="rect">
            <a:avLst/>
          </a:prstGeom>
          <a:solidFill>
            <a:schemeClr val="tx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5" name="Picture 4" descr="Cardiogram">
            <a:extLst>
              <a:ext uri="{FF2B5EF4-FFF2-40B4-BE49-F238E27FC236}">
                <a16:creationId xmlns:a16="http://schemas.microsoft.com/office/drawing/2014/main" xmlns="" id="{B1BDF1DF-3FEA-70FA-9144-21FA8735807D}"/>
              </a:ext>
            </a:extLst>
          </p:cNvPr>
          <p:cNvPicPr>
            <a:picLocks noChangeAspect="1"/>
          </p:cNvPicPr>
          <p:nvPr/>
        </p:nvPicPr>
        <p:blipFill rotWithShape="1">
          <a:blip r:embed="rId2"/>
          <a:srcRect l="27625" r="33952"/>
          <a:stretch/>
        </p:blipFill>
        <p:spPr>
          <a:xfrm>
            <a:off x="8229598" y="10"/>
            <a:ext cx="3962401" cy="6857990"/>
          </a:xfrm>
          <a:prstGeom prst="rect">
            <a:avLst/>
          </a:prstGeom>
        </p:spPr>
      </p:pic>
      <p:sp>
        <p:nvSpPr>
          <p:cNvPr id="14" name="Freeform 5">
            <a:extLst>
              <a:ext uri="{FF2B5EF4-FFF2-40B4-BE49-F238E27FC236}">
                <a16:creationId xmlns:a16="http://schemas.microsoft.com/office/drawing/2014/main" xmlns="" id="{F0254341-1068-4FB7-8AEF-220C6EB410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xmlns="" id="{5EBF8317-BBDE-F6E4-2D90-83B39766E2E4}"/>
              </a:ext>
            </a:extLst>
          </p:cNvPr>
          <p:cNvSpPr>
            <a:spLocks noGrp="1"/>
          </p:cNvSpPr>
          <p:nvPr>
            <p:ph type="title"/>
          </p:nvPr>
        </p:nvSpPr>
        <p:spPr>
          <a:xfrm>
            <a:off x="541867" y="787400"/>
            <a:ext cx="7145866" cy="778933"/>
          </a:xfrm>
        </p:spPr>
        <p:txBody>
          <a:bodyPr anchor="ctr">
            <a:normAutofit/>
          </a:bodyPr>
          <a:lstStyle/>
          <a:p>
            <a:pPr>
              <a:lnSpc>
                <a:spcPct val="90000"/>
              </a:lnSpc>
            </a:pPr>
            <a:r>
              <a:rPr lang="en-US" sz="1500" b="1">
                <a:solidFill>
                  <a:srgbClr val="FEFFFF"/>
                </a:solidFill>
              </a:rPr>
              <a:t>ECG Monitoring with Federated Transfer Learning and Explainable AI</a:t>
            </a:r>
            <a:r>
              <a:rPr lang="en-US" sz="1500">
                <a:solidFill>
                  <a:srgbClr val="FEFFFF"/>
                </a:solidFill>
              </a:rPr>
              <a:t/>
            </a:r>
            <a:br>
              <a:rPr lang="en-US" sz="1500">
                <a:solidFill>
                  <a:srgbClr val="FEFFFF"/>
                </a:solidFill>
              </a:rPr>
            </a:br>
            <a:endParaRPr lang="en-US" sz="1500">
              <a:solidFill>
                <a:srgbClr val="FEFFFF"/>
              </a:solidFill>
            </a:endParaRPr>
          </a:p>
        </p:txBody>
      </p:sp>
      <p:sp>
        <p:nvSpPr>
          <p:cNvPr id="3" name="Content Placeholder 2">
            <a:extLst>
              <a:ext uri="{FF2B5EF4-FFF2-40B4-BE49-F238E27FC236}">
                <a16:creationId xmlns:a16="http://schemas.microsoft.com/office/drawing/2014/main" xmlns="" id="{3AD2A5A3-D4E7-631C-BFF6-D642092AABD1}"/>
              </a:ext>
            </a:extLst>
          </p:cNvPr>
          <p:cNvSpPr>
            <a:spLocks noGrp="1"/>
          </p:cNvSpPr>
          <p:nvPr>
            <p:ph idx="1"/>
          </p:nvPr>
        </p:nvSpPr>
        <p:spPr>
          <a:xfrm>
            <a:off x="541866" y="2032000"/>
            <a:ext cx="7145867" cy="3879222"/>
          </a:xfrm>
        </p:spPr>
        <p:txBody>
          <a:bodyPr>
            <a:normAutofit/>
          </a:bodyPr>
          <a:lstStyle/>
          <a:p>
            <a:pPr>
              <a:lnSpc>
                <a:spcPct val="90000"/>
              </a:lnSpc>
              <a:buFont typeface="Arial" panose="020B0604020202020204" pitchFamily="34" charset="0"/>
              <a:buChar char="•"/>
            </a:pPr>
            <a:r>
              <a:rPr lang="en-US" sz="1700" dirty="0">
                <a:solidFill>
                  <a:srgbClr val="FEFFFF"/>
                </a:solidFill>
              </a:rPr>
              <a:t>New system for detecting heart problems using ECG data.</a:t>
            </a:r>
          </a:p>
          <a:p>
            <a:pPr>
              <a:lnSpc>
                <a:spcPct val="90000"/>
              </a:lnSpc>
              <a:buFont typeface="Arial" panose="020B0604020202020204" pitchFamily="34" charset="0"/>
              <a:buChar char="•"/>
            </a:pPr>
            <a:r>
              <a:rPr lang="en-US" sz="1700" dirty="0">
                <a:solidFill>
                  <a:srgbClr val="FEFFFF"/>
                </a:solidFill>
              </a:rPr>
              <a:t>Utilizes federated learning to keep patient data secure.</a:t>
            </a:r>
          </a:p>
          <a:p>
            <a:pPr>
              <a:lnSpc>
                <a:spcPct val="90000"/>
              </a:lnSpc>
              <a:buFont typeface="Arial" panose="020B0604020202020204" pitchFamily="34" charset="0"/>
              <a:buChar char="•"/>
            </a:pPr>
            <a:r>
              <a:rPr lang="en-US" sz="1700" dirty="0">
                <a:solidFill>
                  <a:srgbClr val="FEFFFF"/>
                </a:solidFill>
              </a:rPr>
              <a:t>Offers clear explanations for its decisions to build trust with doctors.</a:t>
            </a:r>
          </a:p>
          <a:p>
            <a:pPr>
              <a:lnSpc>
                <a:spcPct val="90000"/>
              </a:lnSpc>
              <a:buFont typeface="Arial" panose="020B0604020202020204" pitchFamily="34" charset="0"/>
              <a:buChar char="•"/>
            </a:pPr>
            <a:r>
              <a:rPr lang="en-US" sz="1700" dirty="0">
                <a:solidFill>
                  <a:srgbClr val="FEFFFF"/>
                </a:solidFill>
              </a:rPr>
              <a:t>Achieved high accuracy in tests, effectively identifying heart issues.</a:t>
            </a:r>
          </a:p>
          <a:p>
            <a:pPr>
              <a:lnSpc>
                <a:spcPct val="90000"/>
              </a:lnSpc>
            </a:pPr>
            <a:r>
              <a:rPr lang="en-US" sz="1700" i="1" dirty="0">
                <a:solidFill>
                  <a:srgbClr val="FEFFFF"/>
                </a:solidFill>
              </a:rPr>
              <a:t>We </a:t>
            </a:r>
            <a:r>
              <a:rPr lang="en-US" sz="1700" dirty="0">
                <a:solidFill>
                  <a:srgbClr val="FEFFFF"/>
                </a:solidFill>
              </a:rPr>
              <a:t>presents a new system for detecting heart problems (arrhythmias) using ECG (heart monitoring) data, utilizing advanced AI techniques. This system uses a special approach called federated learning, which helps keep patient data private. It explains its decisions clearly, making it easier for doctors to trust and understand. The system performed very well in tests, proving it can accurately identify heart issues.</a:t>
            </a:r>
          </a:p>
          <a:p>
            <a:pPr>
              <a:lnSpc>
                <a:spcPct val="90000"/>
              </a:lnSpc>
            </a:pPr>
            <a:endParaRPr lang="en-US" sz="1700" dirty="0">
              <a:solidFill>
                <a:srgbClr val="FEFFFF"/>
              </a:solidFill>
            </a:endParaRPr>
          </a:p>
        </p:txBody>
      </p:sp>
    </p:spTree>
    <p:extLst>
      <p:ext uri="{BB962C8B-B14F-4D97-AF65-F5344CB8AC3E}">
        <p14:creationId xmlns:p14="http://schemas.microsoft.com/office/powerpoint/2010/main" val="123867352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1A44C337-3893-4B29-A265-B1329150B6A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 xmlns:a16="http://schemas.microsoft.com/office/drawing/2014/main" id="{81E0B358-1267-4844-8B3D-B7A279B4175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 xmlns:a16="http://schemas.microsoft.com/office/drawing/2014/main" id="{B24AA06A-F1A5-4BB3-9486-9AE7A53B3F2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3" name="Freeform 12">
              <a:extLst>
                <a:ext uri="{FF2B5EF4-FFF2-40B4-BE49-F238E27FC236}">
                  <a16:creationId xmlns="" xmlns:a16="http://schemas.microsoft.com/office/drawing/2014/main" id="{BDF97590-C600-44CB-9303-4A3679F5169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4" name="Freeform 13">
              <a:extLst>
                <a:ext uri="{FF2B5EF4-FFF2-40B4-BE49-F238E27FC236}">
                  <a16:creationId xmlns="" xmlns:a16="http://schemas.microsoft.com/office/drawing/2014/main" id="{A9BBE156-3FFA-4DC4-8468-35BD28DDC6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5" name="Freeform 14">
              <a:extLst>
                <a:ext uri="{FF2B5EF4-FFF2-40B4-BE49-F238E27FC236}">
                  <a16:creationId xmlns="" xmlns:a16="http://schemas.microsoft.com/office/drawing/2014/main" id="{F7960DE5-3810-4B1E-B1E2-3BAFEA91EDD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6" name="Freeform 15">
              <a:extLst>
                <a:ext uri="{FF2B5EF4-FFF2-40B4-BE49-F238E27FC236}">
                  <a16:creationId xmlns="" xmlns:a16="http://schemas.microsoft.com/office/drawing/2014/main" id="{359E957C-CE11-446F-8AA7-B3E98390B8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7" name="Freeform 16">
              <a:extLst>
                <a:ext uri="{FF2B5EF4-FFF2-40B4-BE49-F238E27FC236}">
                  <a16:creationId xmlns="" xmlns:a16="http://schemas.microsoft.com/office/drawing/2014/main" id="{A3E9FE34-CA9E-4443-BEBF-D1B9A1C6C2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8" name="Freeform 17">
              <a:extLst>
                <a:ext uri="{FF2B5EF4-FFF2-40B4-BE49-F238E27FC236}">
                  <a16:creationId xmlns="" xmlns:a16="http://schemas.microsoft.com/office/drawing/2014/main" id="{4F39D814-8A48-4509-BDEB-826F1065915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9" name="Freeform 18">
              <a:extLst>
                <a:ext uri="{FF2B5EF4-FFF2-40B4-BE49-F238E27FC236}">
                  <a16:creationId xmlns="" xmlns:a16="http://schemas.microsoft.com/office/drawing/2014/main" id="{8C6D08C0-8C49-4B87-9CF4-A1F08714FAC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0" name="Freeform 19">
              <a:extLst>
                <a:ext uri="{FF2B5EF4-FFF2-40B4-BE49-F238E27FC236}">
                  <a16:creationId xmlns="" xmlns:a16="http://schemas.microsoft.com/office/drawing/2014/main" id="{308C612B-4C0D-4863-B9CD-F86ABAA1B2B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1" name="Freeform 20">
              <a:extLst>
                <a:ext uri="{FF2B5EF4-FFF2-40B4-BE49-F238E27FC236}">
                  <a16:creationId xmlns="" xmlns:a16="http://schemas.microsoft.com/office/drawing/2014/main" id="{600B1EC8-1B55-4390-A183-C33B5E2273B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2" name="Freeform 21">
              <a:extLst>
                <a:ext uri="{FF2B5EF4-FFF2-40B4-BE49-F238E27FC236}">
                  <a16:creationId xmlns="" xmlns:a16="http://schemas.microsoft.com/office/drawing/2014/main" id="{1790A225-91E1-4BE5-A801-5F1E32721C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3" name="Freeform 22">
              <a:extLst>
                <a:ext uri="{FF2B5EF4-FFF2-40B4-BE49-F238E27FC236}">
                  <a16:creationId xmlns="" xmlns:a16="http://schemas.microsoft.com/office/drawing/2014/main" id="{DFFC46A2-6BBF-47FD-BC17-5EE1DF7CB90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5" name="Group 24">
            <a:extLst>
              <a:ext uri="{FF2B5EF4-FFF2-40B4-BE49-F238E27FC236}">
                <a16:creationId xmlns="" xmlns:a16="http://schemas.microsoft.com/office/drawing/2014/main" id="{AF44CA9C-80E8-44E1-A79C-D6EBFC73BCA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 xmlns:a16="http://schemas.microsoft.com/office/drawing/2014/main" id="{8CB9417F-98D9-4998-B00B-A5932E4C7D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7" name="Freeform 28">
              <a:extLst>
                <a:ext uri="{FF2B5EF4-FFF2-40B4-BE49-F238E27FC236}">
                  <a16:creationId xmlns="" xmlns:a16="http://schemas.microsoft.com/office/drawing/2014/main" id="{FA79AA3D-583E-4A1E-AF7E-CBD980F5963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 name="Freeform 29">
              <a:extLst>
                <a:ext uri="{FF2B5EF4-FFF2-40B4-BE49-F238E27FC236}">
                  <a16:creationId xmlns="" xmlns:a16="http://schemas.microsoft.com/office/drawing/2014/main" id="{D80C9F17-A6B2-4A12-BC77-F84264A669F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9" name="Freeform 30">
              <a:extLst>
                <a:ext uri="{FF2B5EF4-FFF2-40B4-BE49-F238E27FC236}">
                  <a16:creationId xmlns="" xmlns:a16="http://schemas.microsoft.com/office/drawing/2014/main" id="{949C9A53-ED97-44CE-BDD5-ED24892116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0" name="Freeform 31">
              <a:extLst>
                <a:ext uri="{FF2B5EF4-FFF2-40B4-BE49-F238E27FC236}">
                  <a16:creationId xmlns="" xmlns:a16="http://schemas.microsoft.com/office/drawing/2014/main" id="{0F9FDAE7-225B-4072-8907-6EAA0617445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1" name="Freeform 32">
              <a:extLst>
                <a:ext uri="{FF2B5EF4-FFF2-40B4-BE49-F238E27FC236}">
                  <a16:creationId xmlns="" xmlns:a16="http://schemas.microsoft.com/office/drawing/2014/main" id="{9D49818B-8EA3-4B41-9783-EFE0C618C3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2" name="Freeform 33">
              <a:extLst>
                <a:ext uri="{FF2B5EF4-FFF2-40B4-BE49-F238E27FC236}">
                  <a16:creationId xmlns="" xmlns:a16="http://schemas.microsoft.com/office/drawing/2014/main" id="{01903E65-D822-4457-B0A5-2F41682241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3" name="Freeform 34">
              <a:extLst>
                <a:ext uri="{FF2B5EF4-FFF2-40B4-BE49-F238E27FC236}">
                  <a16:creationId xmlns="" xmlns:a16="http://schemas.microsoft.com/office/drawing/2014/main" id="{A5CF9DAB-75BF-43D9-B1E7-817D1FAA000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4" name="Freeform 35">
              <a:extLst>
                <a:ext uri="{FF2B5EF4-FFF2-40B4-BE49-F238E27FC236}">
                  <a16:creationId xmlns="" xmlns:a16="http://schemas.microsoft.com/office/drawing/2014/main" id="{BB22916D-4BCF-4A4C-8714-A2564D34C36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 name="Freeform 36">
              <a:extLst>
                <a:ext uri="{FF2B5EF4-FFF2-40B4-BE49-F238E27FC236}">
                  <a16:creationId xmlns="" xmlns:a16="http://schemas.microsoft.com/office/drawing/2014/main" id="{4CD9F734-569E-44E7-BD53-6214E0F18C8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6" name="Freeform 37">
              <a:extLst>
                <a:ext uri="{FF2B5EF4-FFF2-40B4-BE49-F238E27FC236}">
                  <a16:creationId xmlns="" xmlns:a16="http://schemas.microsoft.com/office/drawing/2014/main" id="{7A5DAACB-2F42-40C8-BF6A-75B79299F90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7" name="Freeform 38">
              <a:extLst>
                <a:ext uri="{FF2B5EF4-FFF2-40B4-BE49-F238E27FC236}">
                  <a16:creationId xmlns="" xmlns:a16="http://schemas.microsoft.com/office/drawing/2014/main" id="{AD78E0F9-8568-4672-A22F-4ED5B1A96F5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 name="Title 1"/>
          <p:cNvSpPr>
            <a:spLocks noGrp="1"/>
          </p:cNvSpPr>
          <p:nvPr>
            <p:ph type="title"/>
          </p:nvPr>
        </p:nvSpPr>
        <p:spPr>
          <a:xfrm>
            <a:off x="6483096" y="624110"/>
            <a:ext cx="5021516" cy="1280890"/>
          </a:xfrm>
        </p:spPr>
        <p:txBody>
          <a:bodyPr>
            <a:normAutofit/>
          </a:bodyPr>
          <a:lstStyle/>
          <a:p>
            <a:r>
              <a:rPr lang="en-US"/>
              <a:t>Paper names and disease name</a:t>
            </a:r>
          </a:p>
        </p:txBody>
      </p:sp>
      <p:sp>
        <p:nvSpPr>
          <p:cNvPr id="39" name="Rectangle 38">
            <a:extLst>
              <a:ext uri="{FF2B5EF4-FFF2-40B4-BE49-F238E27FC236}">
                <a16:creationId xmlns="" xmlns:a16="http://schemas.microsoft.com/office/drawing/2014/main" id="{AA5CD610-ED7C-4CED-A9A1-174432C88A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Freeform 11">
            <a:extLst>
              <a:ext uri="{FF2B5EF4-FFF2-40B4-BE49-F238E27FC236}">
                <a16:creationId xmlns="" xmlns:a16="http://schemas.microsoft.com/office/drawing/2014/main" id="{0C4379BF-8C7A-480A-BC36-DA55D92A93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pic>
        <p:nvPicPr>
          <p:cNvPr id="5" name="Picture 4" descr="A row of samples for medical testing">
            <a:extLst>
              <a:ext uri="{FF2B5EF4-FFF2-40B4-BE49-F238E27FC236}">
                <a16:creationId xmlns="" xmlns:a16="http://schemas.microsoft.com/office/drawing/2014/main" id="{B8E30C6C-371E-FC9E-219A-E81164C0FEE7}"/>
              </a:ext>
            </a:extLst>
          </p:cNvPr>
          <p:cNvPicPr>
            <a:picLocks noChangeAspect="1"/>
          </p:cNvPicPr>
          <p:nvPr/>
        </p:nvPicPr>
        <p:blipFill rotWithShape="1">
          <a:blip r:embed="rId2"/>
          <a:srcRect l="47958" r="959"/>
          <a:stretch/>
        </p:blipFill>
        <p:spPr>
          <a:xfrm>
            <a:off x="-1555" y="1731"/>
            <a:ext cx="4671091" cy="6858000"/>
          </a:xfrm>
          <a:prstGeom prst="rect">
            <a:avLst/>
          </a:prstGeom>
        </p:spPr>
      </p:pic>
      <p:sp>
        <p:nvSpPr>
          <p:cNvPr id="3" name="Content Placeholder 2"/>
          <p:cNvSpPr>
            <a:spLocks noGrp="1"/>
          </p:cNvSpPr>
          <p:nvPr>
            <p:ph idx="1"/>
          </p:nvPr>
        </p:nvSpPr>
        <p:spPr>
          <a:xfrm>
            <a:off x="6438191" y="1905000"/>
            <a:ext cx="5066419" cy="4598796"/>
          </a:xfrm>
        </p:spPr>
        <p:txBody>
          <a:bodyPr>
            <a:normAutofit lnSpcReduction="10000"/>
          </a:bodyPr>
          <a:lstStyle/>
          <a:p>
            <a:pPr>
              <a:lnSpc>
                <a:spcPct val="90000"/>
              </a:lnSpc>
            </a:pPr>
            <a:r>
              <a:rPr lang="en-US" sz="1400" dirty="0"/>
              <a:t>1. Focus Group on artificial intelligence for health (2018)</a:t>
            </a:r>
          </a:p>
          <a:p>
            <a:pPr marL="0" indent="0">
              <a:lnSpc>
                <a:spcPct val="90000"/>
              </a:lnSpc>
              <a:buNone/>
            </a:pPr>
            <a:r>
              <a:rPr lang="en-US" sz="1400" dirty="0"/>
              <a:t>     2. Predicting heart attack through explainable </a:t>
            </a:r>
            <a:r>
              <a:rPr lang="en-US" sz="1400" dirty="0" err="1"/>
              <a:t>artitificial</a:t>
            </a:r>
            <a:r>
              <a:rPr lang="en-US" sz="1400" dirty="0"/>
              <a:t> intelligence (2019)</a:t>
            </a:r>
          </a:p>
          <a:p>
            <a:pPr>
              <a:lnSpc>
                <a:spcPct val="90000"/>
              </a:lnSpc>
            </a:pPr>
            <a:r>
              <a:rPr lang="en-US" sz="1400" dirty="0"/>
              <a:t>3. Explainable artificial intelligence for neuro science (2019)</a:t>
            </a:r>
          </a:p>
          <a:p>
            <a:pPr>
              <a:lnSpc>
                <a:spcPct val="90000"/>
              </a:lnSpc>
            </a:pPr>
            <a:r>
              <a:rPr lang="en-US" sz="1400" dirty="0"/>
              <a:t>4.Current applications of artificial intelligence for intraoperative decision support in surgery(2020)</a:t>
            </a:r>
          </a:p>
          <a:p>
            <a:pPr>
              <a:lnSpc>
                <a:spcPct val="90000"/>
              </a:lnSpc>
            </a:pPr>
            <a:r>
              <a:rPr lang="en-US" sz="1400" dirty="0"/>
              <a:t>5.Improvement of a prediction model for heart </a:t>
            </a:r>
            <a:r>
              <a:rPr lang="en-US" sz="1400" dirty="0" err="1"/>
              <a:t>failour</a:t>
            </a:r>
            <a:r>
              <a:rPr lang="en-US" sz="1400" dirty="0"/>
              <a:t> survival through explainable artificial intelligence (2023)</a:t>
            </a:r>
          </a:p>
          <a:p>
            <a:pPr marL="0" indent="0">
              <a:lnSpc>
                <a:spcPct val="90000"/>
              </a:lnSpc>
              <a:buNone/>
            </a:pPr>
            <a:r>
              <a:rPr lang="en-US" sz="1400" b="1" dirty="0"/>
              <a:t>DISEASE NAME</a:t>
            </a:r>
          </a:p>
          <a:p>
            <a:pPr>
              <a:lnSpc>
                <a:spcPct val="90000"/>
              </a:lnSpc>
              <a:buAutoNum type="arabicPeriod"/>
            </a:pPr>
            <a:r>
              <a:rPr lang="en-US" sz="1400" dirty="0"/>
              <a:t>ICD</a:t>
            </a:r>
          </a:p>
          <a:p>
            <a:pPr>
              <a:lnSpc>
                <a:spcPct val="90000"/>
              </a:lnSpc>
              <a:buAutoNum type="arabicPeriod"/>
            </a:pPr>
            <a:r>
              <a:rPr lang="en-US" sz="1400" dirty="0"/>
              <a:t>Heart Attacks</a:t>
            </a:r>
          </a:p>
          <a:p>
            <a:pPr>
              <a:lnSpc>
                <a:spcPct val="90000"/>
              </a:lnSpc>
              <a:buAutoNum type="arabicPeriod"/>
            </a:pPr>
            <a:r>
              <a:rPr lang="en-US" sz="1400" dirty="0"/>
              <a:t>Epilepsy major depression</a:t>
            </a:r>
          </a:p>
          <a:p>
            <a:pPr>
              <a:lnSpc>
                <a:spcPct val="90000"/>
              </a:lnSpc>
              <a:buAutoNum type="arabicPeriod"/>
            </a:pPr>
            <a:r>
              <a:rPr lang="en-US" sz="1400" dirty="0"/>
              <a:t>Not mentioned</a:t>
            </a:r>
          </a:p>
          <a:p>
            <a:pPr>
              <a:lnSpc>
                <a:spcPct val="90000"/>
              </a:lnSpc>
              <a:buAutoNum type="arabicPeriod"/>
            </a:pPr>
            <a:r>
              <a:rPr lang="en-US" sz="1400" dirty="0"/>
              <a:t>Heart </a:t>
            </a:r>
            <a:r>
              <a:rPr lang="en-US" sz="1400" dirty="0" err="1"/>
              <a:t>failour</a:t>
            </a:r>
            <a:r>
              <a:rPr lang="en-US" sz="1400" dirty="0"/>
              <a:t>.</a:t>
            </a:r>
          </a:p>
          <a:p>
            <a:pPr>
              <a:lnSpc>
                <a:spcPct val="90000"/>
              </a:lnSpc>
              <a:buAutoNum type="arabicPeriod"/>
            </a:pPr>
            <a:endParaRPr lang="en-US" sz="1100" dirty="0"/>
          </a:p>
        </p:txBody>
      </p:sp>
    </p:spTree>
    <p:extLst>
      <p:ext uri="{BB962C8B-B14F-4D97-AF65-F5344CB8AC3E}">
        <p14:creationId xmlns:p14="http://schemas.microsoft.com/office/powerpoint/2010/main" val="376570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 xmlns:a16="http://schemas.microsoft.com/office/drawing/2014/main" id="{81E0B358-1267-4844-8B3D-B7A279B4175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 xmlns:a16="http://schemas.microsoft.com/office/drawing/2014/main" id="{B24AA06A-F1A5-4BB3-9486-9AE7A53B3F2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3" name="Freeform 12">
              <a:extLst>
                <a:ext uri="{FF2B5EF4-FFF2-40B4-BE49-F238E27FC236}">
                  <a16:creationId xmlns="" xmlns:a16="http://schemas.microsoft.com/office/drawing/2014/main" id="{BDF97590-C600-44CB-9303-4A3679F5169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4" name="Freeform 13">
              <a:extLst>
                <a:ext uri="{FF2B5EF4-FFF2-40B4-BE49-F238E27FC236}">
                  <a16:creationId xmlns="" xmlns:a16="http://schemas.microsoft.com/office/drawing/2014/main" id="{A9BBE156-3FFA-4DC4-8468-35BD28DDC6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5" name="Freeform 14">
              <a:extLst>
                <a:ext uri="{FF2B5EF4-FFF2-40B4-BE49-F238E27FC236}">
                  <a16:creationId xmlns="" xmlns:a16="http://schemas.microsoft.com/office/drawing/2014/main" id="{F7960DE5-3810-4B1E-B1E2-3BAFEA91EDD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6" name="Freeform 15">
              <a:extLst>
                <a:ext uri="{FF2B5EF4-FFF2-40B4-BE49-F238E27FC236}">
                  <a16:creationId xmlns="" xmlns:a16="http://schemas.microsoft.com/office/drawing/2014/main" id="{359E957C-CE11-446F-8AA7-B3E98390B8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7" name="Freeform 16">
              <a:extLst>
                <a:ext uri="{FF2B5EF4-FFF2-40B4-BE49-F238E27FC236}">
                  <a16:creationId xmlns="" xmlns:a16="http://schemas.microsoft.com/office/drawing/2014/main" id="{A3E9FE34-CA9E-4443-BEBF-D1B9A1C6C2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8" name="Freeform 17">
              <a:extLst>
                <a:ext uri="{FF2B5EF4-FFF2-40B4-BE49-F238E27FC236}">
                  <a16:creationId xmlns="" xmlns:a16="http://schemas.microsoft.com/office/drawing/2014/main" id="{4F39D814-8A48-4509-BDEB-826F1065915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9" name="Freeform 18">
              <a:extLst>
                <a:ext uri="{FF2B5EF4-FFF2-40B4-BE49-F238E27FC236}">
                  <a16:creationId xmlns="" xmlns:a16="http://schemas.microsoft.com/office/drawing/2014/main" id="{8C6D08C0-8C49-4B87-9CF4-A1F08714FAC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0" name="Freeform 19">
              <a:extLst>
                <a:ext uri="{FF2B5EF4-FFF2-40B4-BE49-F238E27FC236}">
                  <a16:creationId xmlns="" xmlns:a16="http://schemas.microsoft.com/office/drawing/2014/main" id="{308C612B-4C0D-4863-B9CD-F86ABAA1B2B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1" name="Freeform 20">
              <a:extLst>
                <a:ext uri="{FF2B5EF4-FFF2-40B4-BE49-F238E27FC236}">
                  <a16:creationId xmlns="" xmlns:a16="http://schemas.microsoft.com/office/drawing/2014/main" id="{600B1EC8-1B55-4390-A183-C33B5E2273B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2" name="Freeform 21">
              <a:extLst>
                <a:ext uri="{FF2B5EF4-FFF2-40B4-BE49-F238E27FC236}">
                  <a16:creationId xmlns="" xmlns:a16="http://schemas.microsoft.com/office/drawing/2014/main" id="{1790A225-91E1-4BE5-A801-5F1E32721C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3" name="Freeform 22">
              <a:extLst>
                <a:ext uri="{FF2B5EF4-FFF2-40B4-BE49-F238E27FC236}">
                  <a16:creationId xmlns="" xmlns:a16="http://schemas.microsoft.com/office/drawing/2014/main" id="{DFFC46A2-6BBF-47FD-BC17-5EE1DF7CB90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5" name="Group 24">
            <a:extLst>
              <a:ext uri="{FF2B5EF4-FFF2-40B4-BE49-F238E27FC236}">
                <a16:creationId xmlns="" xmlns:a16="http://schemas.microsoft.com/office/drawing/2014/main" id="{AF44CA9C-80E8-44E1-A79C-D6EBFC73BCA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 xmlns:a16="http://schemas.microsoft.com/office/drawing/2014/main" id="{8CB9417F-98D9-4998-B00B-A5932E4C7D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7" name="Freeform 28">
              <a:extLst>
                <a:ext uri="{FF2B5EF4-FFF2-40B4-BE49-F238E27FC236}">
                  <a16:creationId xmlns="" xmlns:a16="http://schemas.microsoft.com/office/drawing/2014/main" id="{FA79AA3D-583E-4A1E-AF7E-CBD980F5963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 name="Freeform 29">
              <a:extLst>
                <a:ext uri="{FF2B5EF4-FFF2-40B4-BE49-F238E27FC236}">
                  <a16:creationId xmlns="" xmlns:a16="http://schemas.microsoft.com/office/drawing/2014/main" id="{D80C9F17-A6B2-4A12-BC77-F84264A669F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9" name="Freeform 30">
              <a:extLst>
                <a:ext uri="{FF2B5EF4-FFF2-40B4-BE49-F238E27FC236}">
                  <a16:creationId xmlns="" xmlns:a16="http://schemas.microsoft.com/office/drawing/2014/main" id="{949C9A53-ED97-44CE-BDD5-ED24892116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0" name="Freeform 31">
              <a:extLst>
                <a:ext uri="{FF2B5EF4-FFF2-40B4-BE49-F238E27FC236}">
                  <a16:creationId xmlns="" xmlns:a16="http://schemas.microsoft.com/office/drawing/2014/main" id="{0F9FDAE7-225B-4072-8907-6EAA0617445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1" name="Freeform 32">
              <a:extLst>
                <a:ext uri="{FF2B5EF4-FFF2-40B4-BE49-F238E27FC236}">
                  <a16:creationId xmlns="" xmlns:a16="http://schemas.microsoft.com/office/drawing/2014/main" id="{9D49818B-8EA3-4B41-9783-EFE0C618C3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2" name="Freeform 33">
              <a:extLst>
                <a:ext uri="{FF2B5EF4-FFF2-40B4-BE49-F238E27FC236}">
                  <a16:creationId xmlns="" xmlns:a16="http://schemas.microsoft.com/office/drawing/2014/main" id="{01903E65-D822-4457-B0A5-2F41682241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3" name="Freeform 34">
              <a:extLst>
                <a:ext uri="{FF2B5EF4-FFF2-40B4-BE49-F238E27FC236}">
                  <a16:creationId xmlns="" xmlns:a16="http://schemas.microsoft.com/office/drawing/2014/main" id="{A5CF9DAB-75BF-43D9-B1E7-817D1FAA000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4" name="Freeform 35">
              <a:extLst>
                <a:ext uri="{FF2B5EF4-FFF2-40B4-BE49-F238E27FC236}">
                  <a16:creationId xmlns="" xmlns:a16="http://schemas.microsoft.com/office/drawing/2014/main" id="{BB22916D-4BCF-4A4C-8714-A2564D34C36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 name="Freeform 36">
              <a:extLst>
                <a:ext uri="{FF2B5EF4-FFF2-40B4-BE49-F238E27FC236}">
                  <a16:creationId xmlns="" xmlns:a16="http://schemas.microsoft.com/office/drawing/2014/main" id="{4CD9F734-569E-44E7-BD53-6214E0F18C8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6" name="Freeform 37">
              <a:extLst>
                <a:ext uri="{FF2B5EF4-FFF2-40B4-BE49-F238E27FC236}">
                  <a16:creationId xmlns="" xmlns:a16="http://schemas.microsoft.com/office/drawing/2014/main" id="{7A5DAACB-2F42-40C8-BF6A-75B79299F90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7" name="Freeform 38">
              <a:extLst>
                <a:ext uri="{FF2B5EF4-FFF2-40B4-BE49-F238E27FC236}">
                  <a16:creationId xmlns="" xmlns:a16="http://schemas.microsoft.com/office/drawing/2014/main" id="{AD78E0F9-8568-4672-A22F-4ED5B1A96F5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 name="Title 1"/>
          <p:cNvSpPr>
            <a:spLocks noGrp="1"/>
          </p:cNvSpPr>
          <p:nvPr>
            <p:ph type="title"/>
          </p:nvPr>
        </p:nvSpPr>
        <p:spPr>
          <a:xfrm>
            <a:off x="7235922" y="-786"/>
            <a:ext cx="1388078" cy="404190"/>
          </a:xfrm>
        </p:spPr>
        <p:txBody>
          <a:bodyPr>
            <a:normAutofit fontScale="90000"/>
          </a:bodyPr>
          <a:lstStyle/>
          <a:p>
            <a:endParaRPr lang="en-US" dirty="0"/>
          </a:p>
        </p:txBody>
      </p:sp>
      <p:sp>
        <p:nvSpPr>
          <p:cNvPr id="39" name="Rectangle 38">
            <a:extLst>
              <a:ext uri="{FF2B5EF4-FFF2-40B4-BE49-F238E27FC236}">
                <a16:creationId xmlns="" xmlns:a16="http://schemas.microsoft.com/office/drawing/2014/main" id="{AA5CD610-ED7C-4CED-A9A1-174432C88A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Freeform 11">
            <a:extLst>
              <a:ext uri="{FF2B5EF4-FFF2-40B4-BE49-F238E27FC236}">
                <a16:creationId xmlns="" xmlns:a16="http://schemas.microsoft.com/office/drawing/2014/main" id="{0C4379BF-8C7A-480A-BC36-DA55D92A93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pic>
        <p:nvPicPr>
          <p:cNvPr id="7" name="Picture 6" descr="Light bulb on yellow background with sketched light beams and cord">
            <a:extLst>
              <a:ext uri="{FF2B5EF4-FFF2-40B4-BE49-F238E27FC236}">
                <a16:creationId xmlns="" xmlns:a16="http://schemas.microsoft.com/office/drawing/2014/main" id="{E3594DBC-3A33-7636-7379-D98B972AA184}"/>
              </a:ext>
            </a:extLst>
          </p:cNvPr>
          <p:cNvPicPr>
            <a:picLocks noChangeAspect="1"/>
          </p:cNvPicPr>
          <p:nvPr/>
        </p:nvPicPr>
        <p:blipFill rotWithShape="1">
          <a:blip r:embed="rId2"/>
          <a:srcRect l="51185" r="6927"/>
          <a:stretch/>
        </p:blipFill>
        <p:spPr>
          <a:xfrm>
            <a:off x="-1555" y="1731"/>
            <a:ext cx="4671091" cy="6858000"/>
          </a:xfrm>
          <a:prstGeom prst="rect">
            <a:avLst/>
          </a:prstGeom>
        </p:spPr>
      </p:pic>
      <p:sp>
        <p:nvSpPr>
          <p:cNvPr id="3" name="Content Placeholder 2"/>
          <p:cNvSpPr>
            <a:spLocks noGrp="1"/>
          </p:cNvSpPr>
          <p:nvPr>
            <p:ph idx="1"/>
          </p:nvPr>
        </p:nvSpPr>
        <p:spPr>
          <a:xfrm>
            <a:off x="6438191" y="2133600"/>
            <a:ext cx="5066419" cy="3777622"/>
          </a:xfrm>
        </p:spPr>
        <p:txBody>
          <a:bodyPr>
            <a:normAutofit/>
          </a:bodyPr>
          <a:lstStyle/>
          <a:p>
            <a:pPr>
              <a:lnSpc>
                <a:spcPct val="90000"/>
              </a:lnSpc>
            </a:pPr>
            <a:r>
              <a:rPr lang="en-US" b="1" u="sng" dirty="0"/>
              <a:t>1. Marcel </a:t>
            </a:r>
            <a:r>
              <a:rPr lang="en-US" b="1" u="sng" dirty="0" err="1"/>
              <a:t>Salathe</a:t>
            </a:r>
            <a:r>
              <a:rPr lang="en-US" b="1" u="sng" dirty="0"/>
              <a:t> (2018)</a:t>
            </a:r>
            <a:endParaRPr lang="en-US" b="1" u="sng"/>
          </a:p>
          <a:p>
            <a:pPr>
              <a:lnSpc>
                <a:spcPct val="90000"/>
              </a:lnSpc>
            </a:pPr>
            <a:r>
              <a:rPr lang="en-US"/>
              <a:t>Dataset type FG-AI4H</a:t>
            </a:r>
          </a:p>
          <a:p>
            <a:pPr>
              <a:lnSpc>
                <a:spcPct val="90000"/>
              </a:lnSpc>
            </a:pPr>
            <a:r>
              <a:rPr lang="en-US"/>
              <a:t>Best model: standardized benchmarking</a:t>
            </a:r>
          </a:p>
          <a:p>
            <a:pPr>
              <a:lnSpc>
                <a:spcPct val="90000"/>
              </a:lnSpc>
            </a:pPr>
            <a:r>
              <a:rPr lang="en-US"/>
              <a:t>High accuracy.</a:t>
            </a:r>
          </a:p>
          <a:p>
            <a:pPr>
              <a:lnSpc>
                <a:spcPct val="90000"/>
              </a:lnSpc>
            </a:pPr>
            <a:r>
              <a:rPr lang="en-US"/>
              <a:t> The FG-AI4H identifies and addresses the potential and challenges of AI in healthcare. It contributes by developing standardized frameworks to evaluate AI methods globally.</a:t>
            </a:r>
          </a:p>
          <a:p>
            <a:pPr>
              <a:lnSpc>
                <a:spcPct val="90000"/>
              </a:lnSpc>
            </a:pPr>
            <a:r>
              <a:rPr lang="en-US" u="sng"/>
              <a:t>Limitations: </a:t>
            </a:r>
            <a:r>
              <a:rPr lang="en-US">
                <a:effectLst/>
                <a:latin typeface="Calibri" panose="020F0502020204030204" pitchFamily="34" charset="0"/>
                <a:ea typeface="Calibri" panose="020F0502020204030204" pitchFamily="34" charset="0"/>
                <a:cs typeface="Times New Roman" panose="02020603050405020304" pitchFamily="18" charset="0"/>
              </a:rPr>
              <a:t>limitations in AI for health include data privacy concerns, interpretability of models, and access to high-quality training data.</a:t>
            </a:r>
            <a:endParaRPr lang="en-US" u="sng"/>
          </a:p>
          <a:p>
            <a:pPr>
              <a:lnSpc>
                <a:spcPct val="90000"/>
              </a:lnSpc>
            </a:pPr>
            <a:endParaRPr lang="en-US"/>
          </a:p>
        </p:txBody>
      </p:sp>
    </p:spTree>
    <p:extLst>
      <p:ext uri="{BB962C8B-B14F-4D97-AF65-F5344CB8AC3E}">
        <p14:creationId xmlns:p14="http://schemas.microsoft.com/office/powerpoint/2010/main" val="399675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F7E42047-F7E7-4687-BBE0-D4BDC8E77B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 xmlns:a16="http://schemas.microsoft.com/office/drawing/2014/main" id="{8D6F839A-C8D9-4FBC-8EFD-9E56D12F4CD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 xmlns:a16="http://schemas.microsoft.com/office/drawing/2014/main" id="{D1F0D09B-BA85-41B1-A8DE-73728B72E59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3" name="Freeform 12">
              <a:extLst>
                <a:ext uri="{FF2B5EF4-FFF2-40B4-BE49-F238E27FC236}">
                  <a16:creationId xmlns="" xmlns:a16="http://schemas.microsoft.com/office/drawing/2014/main" id="{FB2D0F0C-3A27-4FC3-A6A3-D2095D9B243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4" name="Freeform 13">
              <a:extLst>
                <a:ext uri="{FF2B5EF4-FFF2-40B4-BE49-F238E27FC236}">
                  <a16:creationId xmlns="" xmlns:a16="http://schemas.microsoft.com/office/drawing/2014/main" id="{FA1C69EF-E6E6-4BDD-B62F-637FC9F3C33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5" name="Freeform 14">
              <a:extLst>
                <a:ext uri="{FF2B5EF4-FFF2-40B4-BE49-F238E27FC236}">
                  <a16:creationId xmlns="" xmlns:a16="http://schemas.microsoft.com/office/drawing/2014/main" id="{75B4F36E-07F6-4E6F-A9D9-A7F6D9585A6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6" name="Freeform 15">
              <a:extLst>
                <a:ext uri="{FF2B5EF4-FFF2-40B4-BE49-F238E27FC236}">
                  <a16:creationId xmlns="" xmlns:a16="http://schemas.microsoft.com/office/drawing/2014/main" id="{7D9136C7-12F1-4F21-A438-ED7668DDFA5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7" name="Freeform 16">
              <a:extLst>
                <a:ext uri="{FF2B5EF4-FFF2-40B4-BE49-F238E27FC236}">
                  <a16:creationId xmlns="" xmlns:a16="http://schemas.microsoft.com/office/drawing/2014/main" id="{C718EF12-B769-45D9-9B6E-7AEAA3108A2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8" name="Freeform 17">
              <a:extLst>
                <a:ext uri="{FF2B5EF4-FFF2-40B4-BE49-F238E27FC236}">
                  <a16:creationId xmlns="" xmlns:a16="http://schemas.microsoft.com/office/drawing/2014/main" id="{534EAD53-3968-459E-B27C-09126A0FE31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9" name="Freeform 18">
              <a:extLst>
                <a:ext uri="{FF2B5EF4-FFF2-40B4-BE49-F238E27FC236}">
                  <a16:creationId xmlns="" xmlns:a16="http://schemas.microsoft.com/office/drawing/2014/main" id="{67658BFE-59E2-4A2D-9E8A-18F81C350BB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0" name="Freeform 19">
              <a:extLst>
                <a:ext uri="{FF2B5EF4-FFF2-40B4-BE49-F238E27FC236}">
                  <a16:creationId xmlns="" xmlns:a16="http://schemas.microsoft.com/office/drawing/2014/main" id="{3FEC8A9E-385D-4407-9671-E3023802296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1" name="Freeform 20">
              <a:extLst>
                <a:ext uri="{FF2B5EF4-FFF2-40B4-BE49-F238E27FC236}">
                  <a16:creationId xmlns="" xmlns:a16="http://schemas.microsoft.com/office/drawing/2014/main" id="{EFC82234-632C-4B76-A8FF-2C9C0DCA682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2" name="Freeform 21">
              <a:extLst>
                <a:ext uri="{FF2B5EF4-FFF2-40B4-BE49-F238E27FC236}">
                  <a16:creationId xmlns="" xmlns:a16="http://schemas.microsoft.com/office/drawing/2014/main" id="{662A4DB3-C195-4230-953D-307E4100FEB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3" name="Freeform 22">
              <a:extLst>
                <a:ext uri="{FF2B5EF4-FFF2-40B4-BE49-F238E27FC236}">
                  <a16:creationId xmlns="" xmlns:a16="http://schemas.microsoft.com/office/drawing/2014/main" id="{94D310CF-9541-4CD7-855B-E2E1EF34376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5" name="Group 24">
            <a:extLst>
              <a:ext uri="{FF2B5EF4-FFF2-40B4-BE49-F238E27FC236}">
                <a16:creationId xmlns="" xmlns:a16="http://schemas.microsoft.com/office/drawing/2014/main" id="{70EDA856-A216-4EEC-9AB6-A59FFC703612}"/>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 xmlns:a16="http://schemas.microsoft.com/office/drawing/2014/main" id="{36F815B8-AFA8-45E9-A3D1-977F2D1921F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7" name="Freeform 28">
              <a:extLst>
                <a:ext uri="{FF2B5EF4-FFF2-40B4-BE49-F238E27FC236}">
                  <a16:creationId xmlns="" xmlns:a16="http://schemas.microsoft.com/office/drawing/2014/main" id="{5D8FF653-8B3F-4B96-904D-1A4482EAEE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 name="Freeform 29">
              <a:extLst>
                <a:ext uri="{FF2B5EF4-FFF2-40B4-BE49-F238E27FC236}">
                  <a16:creationId xmlns="" xmlns:a16="http://schemas.microsoft.com/office/drawing/2014/main" id="{4DD2E775-AB45-4AF1-B5B7-54948CFB98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9" name="Freeform 30">
              <a:extLst>
                <a:ext uri="{FF2B5EF4-FFF2-40B4-BE49-F238E27FC236}">
                  <a16:creationId xmlns="" xmlns:a16="http://schemas.microsoft.com/office/drawing/2014/main" id="{7BDE7E7B-E3AA-4A24-8F9D-CE77C96CA24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0" name="Freeform 31">
              <a:extLst>
                <a:ext uri="{FF2B5EF4-FFF2-40B4-BE49-F238E27FC236}">
                  <a16:creationId xmlns="" xmlns:a16="http://schemas.microsoft.com/office/drawing/2014/main" id="{D129CAA9-35E5-48CE-88AE-9806695CB85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1" name="Freeform 32">
              <a:extLst>
                <a:ext uri="{FF2B5EF4-FFF2-40B4-BE49-F238E27FC236}">
                  <a16:creationId xmlns="" xmlns:a16="http://schemas.microsoft.com/office/drawing/2014/main" id="{A73989FF-4EFF-4181-81A4-72EF2E67DB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2" name="Freeform 33">
              <a:extLst>
                <a:ext uri="{FF2B5EF4-FFF2-40B4-BE49-F238E27FC236}">
                  <a16:creationId xmlns="" xmlns:a16="http://schemas.microsoft.com/office/drawing/2014/main" id="{8C2C17BD-8FA0-4F42-B2CD-5E5A9F54298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3" name="Freeform 34">
              <a:extLst>
                <a:ext uri="{FF2B5EF4-FFF2-40B4-BE49-F238E27FC236}">
                  <a16:creationId xmlns="" xmlns:a16="http://schemas.microsoft.com/office/drawing/2014/main" id="{EEE99CF3-AD71-46FB-8E7D-67825F7816E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4" name="Freeform 35">
              <a:extLst>
                <a:ext uri="{FF2B5EF4-FFF2-40B4-BE49-F238E27FC236}">
                  <a16:creationId xmlns="" xmlns:a16="http://schemas.microsoft.com/office/drawing/2014/main" id="{D0F9D5ED-7591-4E88-9FDA-4C1DC47E9D4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 name="Freeform 36">
              <a:extLst>
                <a:ext uri="{FF2B5EF4-FFF2-40B4-BE49-F238E27FC236}">
                  <a16:creationId xmlns="" xmlns:a16="http://schemas.microsoft.com/office/drawing/2014/main" id="{88FA7C13-D80D-4514-B9DB-87AE076ACED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6" name="Freeform 37">
              <a:extLst>
                <a:ext uri="{FF2B5EF4-FFF2-40B4-BE49-F238E27FC236}">
                  <a16:creationId xmlns="" xmlns:a16="http://schemas.microsoft.com/office/drawing/2014/main" id="{202C78DF-D842-450B-A87D-E035719E4E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7" name="Freeform 38">
              <a:extLst>
                <a:ext uri="{FF2B5EF4-FFF2-40B4-BE49-F238E27FC236}">
                  <a16:creationId xmlns="" xmlns:a16="http://schemas.microsoft.com/office/drawing/2014/main" id="{A4789F83-2423-47F8-8958-48E477BAE0C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 name="Title 1">
            <a:extLst>
              <a:ext uri="{FF2B5EF4-FFF2-40B4-BE49-F238E27FC236}">
                <a16:creationId xmlns="" xmlns:a16="http://schemas.microsoft.com/office/drawing/2014/main" id="{49A5173E-F692-9F7A-4B52-104F7ECE4B9E}"/>
              </a:ext>
            </a:extLst>
          </p:cNvPr>
          <p:cNvSpPr>
            <a:spLocks noGrp="1"/>
          </p:cNvSpPr>
          <p:nvPr>
            <p:ph type="title"/>
          </p:nvPr>
        </p:nvSpPr>
        <p:spPr>
          <a:xfrm>
            <a:off x="4659520" y="624110"/>
            <a:ext cx="6845092" cy="1280890"/>
          </a:xfrm>
        </p:spPr>
        <p:txBody>
          <a:bodyPr>
            <a:normAutofit/>
          </a:bodyPr>
          <a:lstStyle/>
          <a:p>
            <a:endParaRPr lang="en-US"/>
          </a:p>
        </p:txBody>
      </p:sp>
      <p:sp>
        <p:nvSpPr>
          <p:cNvPr id="39" name="Rectangle 38">
            <a:extLst>
              <a:ext uri="{FF2B5EF4-FFF2-40B4-BE49-F238E27FC236}">
                <a16:creationId xmlns="" xmlns:a16="http://schemas.microsoft.com/office/drawing/2014/main" id="{2C509E7A-337A-4664-BEC2-03F9BCA0A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Freeform 11">
            <a:extLst>
              <a:ext uri="{FF2B5EF4-FFF2-40B4-BE49-F238E27FC236}">
                <a16:creationId xmlns="" xmlns:a16="http://schemas.microsoft.com/office/drawing/2014/main" id="{D9AB99AB-E300-4B19-97C3-9A12EA3C7B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pic>
        <p:nvPicPr>
          <p:cNvPr id="5" name="Picture 4" descr="Reading a book and drinking coffee on the table">
            <a:extLst>
              <a:ext uri="{FF2B5EF4-FFF2-40B4-BE49-F238E27FC236}">
                <a16:creationId xmlns="" xmlns:a16="http://schemas.microsoft.com/office/drawing/2014/main" id="{CD816297-188D-238D-98E0-5E15D1B95C12}"/>
              </a:ext>
            </a:extLst>
          </p:cNvPr>
          <p:cNvPicPr>
            <a:picLocks noChangeAspect="1"/>
          </p:cNvPicPr>
          <p:nvPr/>
        </p:nvPicPr>
        <p:blipFill rotWithShape="1">
          <a:blip r:embed="rId2"/>
          <a:srcRect l="37522" r="35999" b="-2"/>
          <a:stretch/>
        </p:blipFill>
        <p:spPr>
          <a:xfrm>
            <a:off x="20" y="1730"/>
            <a:ext cx="2720524" cy="6858000"/>
          </a:xfrm>
          <a:prstGeom prst="rect">
            <a:avLst/>
          </a:prstGeom>
        </p:spPr>
      </p:pic>
      <p:sp>
        <p:nvSpPr>
          <p:cNvPr id="3" name="Content Placeholder 2">
            <a:extLst>
              <a:ext uri="{FF2B5EF4-FFF2-40B4-BE49-F238E27FC236}">
                <a16:creationId xmlns="" xmlns:a16="http://schemas.microsoft.com/office/drawing/2014/main" id="{47CB3C61-1800-4149-C308-64C6BBAB4F21}"/>
              </a:ext>
            </a:extLst>
          </p:cNvPr>
          <p:cNvSpPr>
            <a:spLocks noGrp="1"/>
          </p:cNvSpPr>
          <p:nvPr>
            <p:ph idx="1"/>
          </p:nvPr>
        </p:nvSpPr>
        <p:spPr>
          <a:xfrm>
            <a:off x="4656667" y="2133600"/>
            <a:ext cx="6847944" cy="3777622"/>
          </a:xfrm>
        </p:spPr>
        <p:txBody>
          <a:bodyPr>
            <a:normAutofit/>
          </a:bodyPr>
          <a:lstStyle/>
          <a:p>
            <a:pPr>
              <a:lnSpc>
                <a:spcPct val="90000"/>
              </a:lnSpc>
            </a:pPr>
            <a:r>
              <a:rPr lang="en-US" sz="1600" dirty="0"/>
              <a:t>2.</a:t>
            </a:r>
            <a:r>
              <a:rPr lang="en-US" sz="1600" dirty="0">
                <a:effectLst/>
                <a:latin typeface="Calibri" panose="020F0502020204030204" pitchFamily="34" charset="0"/>
                <a:ea typeface="Calibri" panose="020F0502020204030204" pitchFamily="34" charset="0"/>
                <a:cs typeface="Times New Roman" panose="02020603050405020304" pitchFamily="18" charset="0"/>
              </a:rPr>
              <a:t> Mehrdad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Aghamohammadi</a:t>
            </a:r>
            <a:r>
              <a:rPr lang="en-US" sz="1600" dirty="0">
                <a:effectLst/>
                <a:latin typeface="Calibri" panose="020F0502020204030204" pitchFamily="34" charset="0"/>
                <a:ea typeface="Calibri" panose="020F0502020204030204" pitchFamily="34" charset="0"/>
                <a:cs typeface="Times New Roman" panose="02020603050405020304" pitchFamily="18" charset="0"/>
              </a:rPr>
              <a:t>(2019)</a:t>
            </a:r>
          </a:p>
          <a:p>
            <a:pPr>
              <a:lnSpc>
                <a:spcPct val="90000"/>
              </a:lnSpc>
            </a:pPr>
            <a:r>
              <a:rPr lang="en-US" sz="1600" dirty="0">
                <a:effectLst/>
                <a:latin typeface="Calibri" panose="020F0502020204030204" pitchFamily="34" charset="0"/>
                <a:ea typeface="Calibri" panose="020F0502020204030204" pitchFamily="34" charset="0"/>
                <a:cs typeface="Times New Roman" panose="02020603050405020304" pitchFamily="18" charset="0"/>
              </a:rPr>
              <a:t>Dataset used in the study is "Cleveland.“</a:t>
            </a:r>
          </a:p>
          <a:p>
            <a:pPr>
              <a:lnSpc>
                <a:spcPct val="90000"/>
              </a:lnSpc>
            </a:pPr>
            <a:r>
              <a:rPr lang="en-US" sz="1600" dirty="0"/>
              <a:t>Best model: </a:t>
            </a:r>
            <a:r>
              <a:rPr lang="en-US" sz="1600" dirty="0">
                <a:effectLst/>
                <a:latin typeface="Calibri" panose="020F0502020204030204" pitchFamily="34" charset="0"/>
                <a:ea typeface="Calibri" panose="020F0502020204030204" pitchFamily="34" charset="0"/>
                <a:cs typeface="Times New Roman" panose="02020603050405020304" pitchFamily="18" charset="0"/>
              </a:rPr>
              <a:t>The best model mentioned in the study is the "ANFIS-GA" model.</a:t>
            </a:r>
          </a:p>
          <a:p>
            <a:pPr>
              <a:lnSpc>
                <a:spcPct val="90000"/>
              </a:lnSpc>
            </a:pPr>
            <a:r>
              <a:rPr lang="en-US" sz="1600" dirty="0"/>
              <a:t>Accuracy </a:t>
            </a:r>
            <a:r>
              <a:rPr lang="en-US" sz="1600" dirty="0">
                <a:effectLst/>
                <a:latin typeface="Calibri" panose="020F0502020204030204" pitchFamily="34" charset="0"/>
                <a:ea typeface="Calibri" panose="020F0502020204030204" pitchFamily="34" charset="0"/>
                <a:cs typeface="Times New Roman" panose="02020603050405020304" pitchFamily="18" charset="0"/>
              </a:rPr>
              <a:t>82.5%</a:t>
            </a:r>
            <a:r>
              <a:rPr lang="en-US" sz="1600" dirty="0"/>
              <a:t>.</a:t>
            </a:r>
          </a:p>
          <a:p>
            <a:pPr>
              <a:lnSpc>
                <a:spcPct val="90000"/>
              </a:lnSpc>
            </a:pPr>
            <a:r>
              <a:rPr lang="en-US" sz="1600" dirty="0"/>
              <a:t> </a:t>
            </a:r>
            <a:r>
              <a:rPr lang="en-US" sz="1600" dirty="0">
                <a:effectLst/>
                <a:latin typeface="Calibri" panose="020F0502020204030204" pitchFamily="34" charset="0"/>
                <a:ea typeface="Calibri" panose="020F0502020204030204" pitchFamily="34" charset="0"/>
                <a:cs typeface="Times New Roman" panose="02020603050405020304" pitchFamily="18" charset="0"/>
              </a:rPr>
              <a:t>The study introduces a novel AI model combining ANFIS and Genetic Algorithms to accurately predict heart attacks, enhancing medical diagnostics with explainable results. This approach identifies key features impacting diagnosis, thereby improving healthcare decision-making.</a:t>
            </a:r>
          </a:p>
          <a:p>
            <a:pPr>
              <a:lnSpc>
                <a:spcPct val="90000"/>
              </a:lnSpc>
            </a:pPr>
            <a:r>
              <a:rPr lang="en-US" sz="1600" u="sng" dirty="0"/>
              <a:t>Limitations: </a:t>
            </a:r>
            <a:r>
              <a:rPr lang="en-US" sz="1600" dirty="0">
                <a:effectLst/>
                <a:latin typeface="Calibri" panose="020F0502020204030204" pitchFamily="34" charset="0"/>
                <a:ea typeface="Calibri" panose="020F0502020204030204" pitchFamily="34" charset="0"/>
                <a:cs typeface="Times New Roman" panose="02020603050405020304" pitchFamily="18" charset="0"/>
              </a:rPr>
              <a:t>The study's limitations include its reliance on a specific dataset (Cleveland), which may not generalize to other populations or conditions. Additionally, the complexity of the ANFIS-GA model may require substantial computational resources, limiting its practicality in some settings</a:t>
            </a:r>
          </a:p>
          <a:p>
            <a:pPr>
              <a:lnSpc>
                <a:spcPct val="90000"/>
              </a:lnSpc>
            </a:pPr>
            <a:endParaRPr lang="en-US" sz="1500" dirty="0"/>
          </a:p>
        </p:txBody>
      </p:sp>
    </p:spTree>
    <p:extLst>
      <p:ext uri="{BB962C8B-B14F-4D97-AF65-F5344CB8AC3E}">
        <p14:creationId xmlns:p14="http://schemas.microsoft.com/office/powerpoint/2010/main" val="1910691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DA5A22-DDF7-E8F2-DA61-A1FAD88582A5}"/>
              </a:ext>
            </a:extLst>
          </p:cNvPr>
          <p:cNvSpPr>
            <a:spLocks noGrp="1"/>
          </p:cNvSpPr>
          <p:nvPr>
            <p:ph type="title"/>
          </p:nvPr>
        </p:nvSpPr>
        <p:spPr>
          <a:xfrm>
            <a:off x="1683956" y="208474"/>
            <a:ext cx="4137059" cy="1280890"/>
          </a:xfrm>
        </p:spPr>
        <p:txBody>
          <a:bodyPr>
            <a:normAutofit/>
          </a:bodyPr>
          <a:lstStyle/>
          <a:p>
            <a:endParaRPr lang="en-US" sz="3200" dirty="0"/>
          </a:p>
        </p:txBody>
      </p:sp>
      <p:sp>
        <p:nvSpPr>
          <p:cNvPr id="3" name="Content Placeholder 2">
            <a:extLst>
              <a:ext uri="{FF2B5EF4-FFF2-40B4-BE49-F238E27FC236}">
                <a16:creationId xmlns="" xmlns:a16="http://schemas.microsoft.com/office/drawing/2014/main" id="{59D3DDBC-3AEB-9168-07E6-87DF7C2F7361}"/>
              </a:ext>
            </a:extLst>
          </p:cNvPr>
          <p:cNvSpPr>
            <a:spLocks noGrp="1"/>
          </p:cNvSpPr>
          <p:nvPr>
            <p:ph idx="1"/>
          </p:nvPr>
        </p:nvSpPr>
        <p:spPr>
          <a:xfrm>
            <a:off x="706582" y="1489364"/>
            <a:ext cx="5118146" cy="5160162"/>
          </a:xfrm>
        </p:spPr>
        <p:txBody>
          <a:bodyPr>
            <a:normAutofit/>
          </a:bodyPr>
          <a:lstStyle/>
          <a:p>
            <a:pPr>
              <a:lnSpc>
                <a:spcPct val="90000"/>
              </a:lnSpc>
            </a:pPr>
            <a:r>
              <a:rPr lang="en-US" sz="1600" dirty="0">
                <a:solidFill>
                  <a:schemeClr val="tx1"/>
                </a:solidFill>
              </a:rPr>
              <a:t>3. Jean-Marc </a:t>
            </a:r>
            <a:r>
              <a:rPr lang="en-US" sz="1600" dirty="0" err="1">
                <a:solidFill>
                  <a:schemeClr val="tx1"/>
                </a:solidFill>
              </a:rPr>
              <a:t>Fellous</a:t>
            </a:r>
            <a:r>
              <a:rPr lang="en-US" sz="1600" dirty="0">
                <a:solidFill>
                  <a:schemeClr val="tx1"/>
                </a:solidFill>
              </a:rPr>
              <a:t>(2019)</a:t>
            </a:r>
          </a:p>
          <a:p>
            <a:pPr marL="0" marR="0">
              <a:lnSpc>
                <a:spcPct val="90000"/>
              </a:lnSpc>
              <a:spcBef>
                <a:spcPts val="0"/>
              </a:spcBef>
              <a:spcAft>
                <a:spcPts val="800"/>
              </a:spcAft>
            </a:pP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Dataset </a:t>
            </a:r>
            <a:r>
              <a:rPr lang="en-US" sz="16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Neural,Behavioral,Multimodal,</a:t>
            </a:r>
            <a:r>
              <a:rPr lang="en-US" sz="16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Clinical</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90000"/>
              </a:lnSpc>
              <a:spcBef>
                <a:spcPts val="0"/>
              </a:spcBef>
              <a:spcAft>
                <a:spcPts val="800"/>
              </a:spcAft>
            </a:pPr>
            <a:r>
              <a:rPr lang="en-US" sz="1600" dirty="0">
                <a:solidFill>
                  <a:schemeClr val="tx1"/>
                </a:solidFill>
              </a:rPr>
              <a:t>Best model: </a:t>
            </a:r>
          </a:p>
          <a:p>
            <a:pPr marL="0" marR="0">
              <a:lnSpc>
                <a:spcPct val="90000"/>
              </a:lnSpc>
              <a:spcBef>
                <a:spcPts val="0"/>
              </a:spcBef>
              <a:spcAft>
                <a:spcPts val="800"/>
              </a:spcAft>
            </a:pPr>
            <a:r>
              <a:rPr lang="en-US"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 XAI models(Explainable Artificial Intelligence models)</a:t>
            </a:r>
          </a:p>
          <a:p>
            <a:pPr>
              <a:lnSpc>
                <a:spcPct val="90000"/>
              </a:lnSpc>
            </a:pP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 Hybrid explainable </a:t>
            </a:r>
            <a:r>
              <a:rPr lang="en-US" sz="16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models</a:t>
            </a:r>
            <a:r>
              <a:rPr lang="en-US" sz="1600" dirty="0" err="1">
                <a:solidFill>
                  <a:schemeClr val="tx1"/>
                </a:solidFill>
              </a:rPr>
              <a:t>Accuracy</a:t>
            </a:r>
            <a:r>
              <a:rPr lang="en-US" sz="1600" dirty="0">
                <a:solidFill>
                  <a:schemeClr val="tx1"/>
                </a:solidFill>
              </a:rPr>
              <a:t> </a:t>
            </a: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82.5%</a:t>
            </a:r>
            <a:r>
              <a:rPr lang="en-US" sz="1600" dirty="0">
                <a:solidFill>
                  <a:schemeClr val="tx1"/>
                </a:solidFill>
              </a:rPr>
              <a:t>.</a:t>
            </a:r>
          </a:p>
          <a:p>
            <a:pPr>
              <a:lnSpc>
                <a:spcPct val="90000"/>
              </a:lnSpc>
            </a:pPr>
            <a:r>
              <a:rPr lang="en-US" sz="1600" dirty="0">
                <a:solidFill>
                  <a:schemeClr val="tx1"/>
                </a:solidFill>
              </a:rPr>
              <a:t> </a:t>
            </a: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manuscript discusses the integration of Explainable Artificial Intelligence (XAI) with neurostimulation to improve real-time understanding and manipulation of neural circuits for mental health applications.</a:t>
            </a:r>
          </a:p>
          <a:p>
            <a:pPr>
              <a:lnSpc>
                <a:spcPct val="90000"/>
              </a:lnSpc>
            </a:pPr>
            <a:r>
              <a:rPr lang="en-US" sz="1600" u="sng" dirty="0">
                <a:solidFill>
                  <a:schemeClr val="tx1"/>
                </a:solidFill>
              </a:rPr>
              <a:t>Limitations: </a:t>
            </a: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manuscript acknowledges limitations in the current understanding of neural mechanisms, data insufficiency, and the complexity of translating explainable AI models from theory to practical, clinical applications</a:t>
            </a:r>
            <a:endParaRPr lang="en-US" sz="1600" dirty="0">
              <a:solidFill>
                <a:schemeClr val="tx1"/>
              </a:solidFill>
            </a:endParaRPr>
          </a:p>
          <a:p>
            <a:pPr>
              <a:lnSpc>
                <a:spcPct val="90000"/>
              </a:lnSpc>
            </a:pPr>
            <a:endParaRPr lang="en-US" sz="1200" dirty="0">
              <a:solidFill>
                <a:schemeClr val="tx1"/>
              </a:solidFill>
            </a:endParaRPr>
          </a:p>
        </p:txBody>
      </p:sp>
      <p:pic>
        <p:nvPicPr>
          <p:cNvPr id="5" name="Picture 4" descr="Digital art of brain">
            <a:extLst>
              <a:ext uri="{FF2B5EF4-FFF2-40B4-BE49-F238E27FC236}">
                <a16:creationId xmlns="" xmlns:a16="http://schemas.microsoft.com/office/drawing/2014/main" id="{F7D6A8EC-C904-370C-5878-CBE733962EF9}"/>
              </a:ext>
            </a:extLst>
          </p:cNvPr>
          <p:cNvPicPr>
            <a:picLocks noChangeAspect="1"/>
          </p:cNvPicPr>
          <p:nvPr/>
        </p:nvPicPr>
        <p:blipFill rotWithShape="1">
          <a:blip r:embed="rId2"/>
          <a:srcRect l="29329" r="20637"/>
          <a:stretch/>
        </p:blipFill>
        <p:spPr>
          <a:xfrm>
            <a:off x="6091916" y="10"/>
            <a:ext cx="6100084" cy="6857990"/>
          </a:xfrm>
          <a:prstGeom prst="rect">
            <a:avLst/>
          </a:prstGeom>
        </p:spPr>
      </p:pic>
    </p:spTree>
    <p:extLst>
      <p:ext uri="{BB962C8B-B14F-4D97-AF65-F5344CB8AC3E}">
        <p14:creationId xmlns:p14="http://schemas.microsoft.com/office/powerpoint/2010/main" val="2891764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F7E42047-F7E7-4687-BBE0-D4BDC8E77B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 xmlns:a16="http://schemas.microsoft.com/office/drawing/2014/main" id="{8D6F839A-C8D9-4FBC-8EFD-9E56D12F4CD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 xmlns:a16="http://schemas.microsoft.com/office/drawing/2014/main" id="{D1F0D09B-BA85-41B1-A8DE-73728B72E59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3" name="Freeform 12">
              <a:extLst>
                <a:ext uri="{FF2B5EF4-FFF2-40B4-BE49-F238E27FC236}">
                  <a16:creationId xmlns="" xmlns:a16="http://schemas.microsoft.com/office/drawing/2014/main" id="{FB2D0F0C-3A27-4FC3-A6A3-D2095D9B243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4" name="Freeform 13">
              <a:extLst>
                <a:ext uri="{FF2B5EF4-FFF2-40B4-BE49-F238E27FC236}">
                  <a16:creationId xmlns="" xmlns:a16="http://schemas.microsoft.com/office/drawing/2014/main" id="{FA1C69EF-E6E6-4BDD-B62F-637FC9F3C33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5" name="Freeform 14">
              <a:extLst>
                <a:ext uri="{FF2B5EF4-FFF2-40B4-BE49-F238E27FC236}">
                  <a16:creationId xmlns="" xmlns:a16="http://schemas.microsoft.com/office/drawing/2014/main" id="{75B4F36E-07F6-4E6F-A9D9-A7F6D9585A6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6" name="Freeform 15">
              <a:extLst>
                <a:ext uri="{FF2B5EF4-FFF2-40B4-BE49-F238E27FC236}">
                  <a16:creationId xmlns="" xmlns:a16="http://schemas.microsoft.com/office/drawing/2014/main" id="{7D9136C7-12F1-4F21-A438-ED7668DDFA5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7" name="Freeform 16">
              <a:extLst>
                <a:ext uri="{FF2B5EF4-FFF2-40B4-BE49-F238E27FC236}">
                  <a16:creationId xmlns="" xmlns:a16="http://schemas.microsoft.com/office/drawing/2014/main" id="{C718EF12-B769-45D9-9B6E-7AEAA3108A2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8" name="Freeform 17">
              <a:extLst>
                <a:ext uri="{FF2B5EF4-FFF2-40B4-BE49-F238E27FC236}">
                  <a16:creationId xmlns="" xmlns:a16="http://schemas.microsoft.com/office/drawing/2014/main" id="{534EAD53-3968-459E-B27C-09126A0FE31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9" name="Freeform 18">
              <a:extLst>
                <a:ext uri="{FF2B5EF4-FFF2-40B4-BE49-F238E27FC236}">
                  <a16:creationId xmlns="" xmlns:a16="http://schemas.microsoft.com/office/drawing/2014/main" id="{67658BFE-59E2-4A2D-9E8A-18F81C350BB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0" name="Freeform 19">
              <a:extLst>
                <a:ext uri="{FF2B5EF4-FFF2-40B4-BE49-F238E27FC236}">
                  <a16:creationId xmlns="" xmlns:a16="http://schemas.microsoft.com/office/drawing/2014/main" id="{3FEC8A9E-385D-4407-9671-E3023802296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1" name="Freeform 20">
              <a:extLst>
                <a:ext uri="{FF2B5EF4-FFF2-40B4-BE49-F238E27FC236}">
                  <a16:creationId xmlns="" xmlns:a16="http://schemas.microsoft.com/office/drawing/2014/main" id="{EFC82234-632C-4B76-A8FF-2C9C0DCA682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2" name="Freeform 21">
              <a:extLst>
                <a:ext uri="{FF2B5EF4-FFF2-40B4-BE49-F238E27FC236}">
                  <a16:creationId xmlns="" xmlns:a16="http://schemas.microsoft.com/office/drawing/2014/main" id="{662A4DB3-C195-4230-953D-307E4100FEB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3" name="Freeform 22">
              <a:extLst>
                <a:ext uri="{FF2B5EF4-FFF2-40B4-BE49-F238E27FC236}">
                  <a16:creationId xmlns="" xmlns:a16="http://schemas.microsoft.com/office/drawing/2014/main" id="{94D310CF-9541-4CD7-855B-E2E1EF34376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5" name="Group 24">
            <a:extLst>
              <a:ext uri="{FF2B5EF4-FFF2-40B4-BE49-F238E27FC236}">
                <a16:creationId xmlns="" xmlns:a16="http://schemas.microsoft.com/office/drawing/2014/main" id="{70EDA856-A216-4EEC-9AB6-A59FFC703612}"/>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 xmlns:a16="http://schemas.microsoft.com/office/drawing/2014/main" id="{36F815B8-AFA8-45E9-A3D1-977F2D1921F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7" name="Freeform 28">
              <a:extLst>
                <a:ext uri="{FF2B5EF4-FFF2-40B4-BE49-F238E27FC236}">
                  <a16:creationId xmlns="" xmlns:a16="http://schemas.microsoft.com/office/drawing/2014/main" id="{5D8FF653-8B3F-4B96-904D-1A4482EAEE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 name="Freeform 29">
              <a:extLst>
                <a:ext uri="{FF2B5EF4-FFF2-40B4-BE49-F238E27FC236}">
                  <a16:creationId xmlns="" xmlns:a16="http://schemas.microsoft.com/office/drawing/2014/main" id="{4DD2E775-AB45-4AF1-B5B7-54948CFB98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9" name="Freeform 30">
              <a:extLst>
                <a:ext uri="{FF2B5EF4-FFF2-40B4-BE49-F238E27FC236}">
                  <a16:creationId xmlns="" xmlns:a16="http://schemas.microsoft.com/office/drawing/2014/main" id="{7BDE7E7B-E3AA-4A24-8F9D-CE77C96CA24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0" name="Freeform 31">
              <a:extLst>
                <a:ext uri="{FF2B5EF4-FFF2-40B4-BE49-F238E27FC236}">
                  <a16:creationId xmlns="" xmlns:a16="http://schemas.microsoft.com/office/drawing/2014/main" id="{D129CAA9-35E5-48CE-88AE-9806695CB85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1" name="Freeform 32">
              <a:extLst>
                <a:ext uri="{FF2B5EF4-FFF2-40B4-BE49-F238E27FC236}">
                  <a16:creationId xmlns="" xmlns:a16="http://schemas.microsoft.com/office/drawing/2014/main" id="{A73989FF-4EFF-4181-81A4-72EF2E67DB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2" name="Freeform 33">
              <a:extLst>
                <a:ext uri="{FF2B5EF4-FFF2-40B4-BE49-F238E27FC236}">
                  <a16:creationId xmlns="" xmlns:a16="http://schemas.microsoft.com/office/drawing/2014/main" id="{8C2C17BD-8FA0-4F42-B2CD-5E5A9F54298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3" name="Freeform 34">
              <a:extLst>
                <a:ext uri="{FF2B5EF4-FFF2-40B4-BE49-F238E27FC236}">
                  <a16:creationId xmlns="" xmlns:a16="http://schemas.microsoft.com/office/drawing/2014/main" id="{EEE99CF3-AD71-46FB-8E7D-67825F7816E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4" name="Freeform 35">
              <a:extLst>
                <a:ext uri="{FF2B5EF4-FFF2-40B4-BE49-F238E27FC236}">
                  <a16:creationId xmlns="" xmlns:a16="http://schemas.microsoft.com/office/drawing/2014/main" id="{D0F9D5ED-7591-4E88-9FDA-4C1DC47E9D4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 name="Freeform 36">
              <a:extLst>
                <a:ext uri="{FF2B5EF4-FFF2-40B4-BE49-F238E27FC236}">
                  <a16:creationId xmlns="" xmlns:a16="http://schemas.microsoft.com/office/drawing/2014/main" id="{88FA7C13-D80D-4514-B9DB-87AE076ACED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6" name="Freeform 37">
              <a:extLst>
                <a:ext uri="{FF2B5EF4-FFF2-40B4-BE49-F238E27FC236}">
                  <a16:creationId xmlns="" xmlns:a16="http://schemas.microsoft.com/office/drawing/2014/main" id="{202C78DF-D842-450B-A87D-E035719E4E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7" name="Freeform 38">
              <a:extLst>
                <a:ext uri="{FF2B5EF4-FFF2-40B4-BE49-F238E27FC236}">
                  <a16:creationId xmlns="" xmlns:a16="http://schemas.microsoft.com/office/drawing/2014/main" id="{A4789F83-2423-47F8-8958-48E477BAE0C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 name="Title 1">
            <a:extLst>
              <a:ext uri="{FF2B5EF4-FFF2-40B4-BE49-F238E27FC236}">
                <a16:creationId xmlns="" xmlns:a16="http://schemas.microsoft.com/office/drawing/2014/main" id="{39EB88F4-6E92-D8AE-B3DD-80D5F949BC97}"/>
              </a:ext>
            </a:extLst>
          </p:cNvPr>
          <p:cNvSpPr>
            <a:spLocks noGrp="1"/>
          </p:cNvSpPr>
          <p:nvPr>
            <p:ph type="title"/>
          </p:nvPr>
        </p:nvSpPr>
        <p:spPr>
          <a:xfrm>
            <a:off x="4659520" y="624110"/>
            <a:ext cx="6845092" cy="1280890"/>
          </a:xfrm>
        </p:spPr>
        <p:txBody>
          <a:bodyPr>
            <a:normAutofit/>
          </a:bodyPr>
          <a:lstStyle/>
          <a:p>
            <a:endParaRPr lang="en-US"/>
          </a:p>
        </p:txBody>
      </p:sp>
      <p:sp>
        <p:nvSpPr>
          <p:cNvPr id="39" name="Rectangle 38">
            <a:extLst>
              <a:ext uri="{FF2B5EF4-FFF2-40B4-BE49-F238E27FC236}">
                <a16:creationId xmlns="" xmlns:a16="http://schemas.microsoft.com/office/drawing/2014/main" id="{2C509E7A-337A-4664-BEC2-03F9BCA0A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Freeform 11">
            <a:extLst>
              <a:ext uri="{FF2B5EF4-FFF2-40B4-BE49-F238E27FC236}">
                <a16:creationId xmlns="" xmlns:a16="http://schemas.microsoft.com/office/drawing/2014/main" id="{D9AB99AB-E300-4B19-97C3-9A12EA3C7B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pic>
        <p:nvPicPr>
          <p:cNvPr id="5" name="Picture 4" descr="Digital financial graph">
            <a:extLst>
              <a:ext uri="{FF2B5EF4-FFF2-40B4-BE49-F238E27FC236}">
                <a16:creationId xmlns="" xmlns:a16="http://schemas.microsoft.com/office/drawing/2014/main" id="{7CED4F86-FEF3-0300-8180-D802B98672C6}"/>
              </a:ext>
            </a:extLst>
          </p:cNvPr>
          <p:cNvPicPr>
            <a:picLocks noChangeAspect="1"/>
          </p:cNvPicPr>
          <p:nvPr/>
        </p:nvPicPr>
        <p:blipFill rotWithShape="1">
          <a:blip r:embed="rId2"/>
          <a:srcRect l="46486" r="31200"/>
          <a:stretch/>
        </p:blipFill>
        <p:spPr>
          <a:xfrm>
            <a:off x="20" y="1730"/>
            <a:ext cx="2720524" cy="6858000"/>
          </a:xfrm>
          <a:prstGeom prst="rect">
            <a:avLst/>
          </a:prstGeom>
        </p:spPr>
      </p:pic>
      <p:sp>
        <p:nvSpPr>
          <p:cNvPr id="3" name="Content Placeholder 2">
            <a:extLst>
              <a:ext uri="{FF2B5EF4-FFF2-40B4-BE49-F238E27FC236}">
                <a16:creationId xmlns="" xmlns:a16="http://schemas.microsoft.com/office/drawing/2014/main" id="{28205ED1-A9C8-8031-6404-540C0967D62F}"/>
              </a:ext>
            </a:extLst>
          </p:cNvPr>
          <p:cNvSpPr>
            <a:spLocks noGrp="1"/>
          </p:cNvSpPr>
          <p:nvPr>
            <p:ph idx="1"/>
          </p:nvPr>
        </p:nvSpPr>
        <p:spPr>
          <a:xfrm>
            <a:off x="4656667" y="2133600"/>
            <a:ext cx="6847944" cy="3777622"/>
          </a:xfrm>
        </p:spPr>
        <p:txBody>
          <a:bodyPr>
            <a:normAutofit/>
          </a:bodyPr>
          <a:lstStyle/>
          <a:p>
            <a:r>
              <a:rPr lang="en-US" dirty="0"/>
              <a:t>4.</a:t>
            </a:r>
            <a:r>
              <a:rPr lang="en-US">
                <a:effectLst/>
                <a:latin typeface="Calibri" panose="020F0502020204030204" pitchFamily="34" charset="0"/>
                <a:ea typeface="Calibri" panose="020F0502020204030204" pitchFamily="34" charset="0"/>
                <a:cs typeface="Times New Roman" panose="02020603050405020304" pitchFamily="18" charset="0"/>
              </a:rPr>
              <a:t> Allison </a:t>
            </a:r>
            <a:r>
              <a:rPr lang="en-US" err="1">
                <a:effectLst/>
                <a:latin typeface="Calibri" panose="020F0502020204030204" pitchFamily="34" charset="0"/>
                <a:ea typeface="Calibri" panose="020F0502020204030204" pitchFamily="34" charset="0"/>
                <a:cs typeface="Times New Roman" panose="02020603050405020304" pitchFamily="18" charset="0"/>
              </a:rPr>
              <a:t>J.Navarrete</a:t>
            </a:r>
            <a:r>
              <a:rPr lang="en-US">
                <a:effectLst/>
                <a:latin typeface="Calibri" panose="020F0502020204030204" pitchFamily="34" charset="0"/>
                <a:ea typeface="Calibri" panose="020F0502020204030204" pitchFamily="34" charset="0"/>
                <a:cs typeface="Times New Roman" panose="02020603050405020304" pitchFamily="18" charset="0"/>
              </a:rPr>
              <a:t>-Welton</a:t>
            </a:r>
            <a:r>
              <a:rPr lang="en-US" dirty="0"/>
              <a:t>(2020)</a:t>
            </a:r>
          </a:p>
          <a:p>
            <a:pPr marL="0">
              <a:spcBef>
                <a:spcPts val="0"/>
              </a:spcBef>
              <a:spcAft>
                <a:spcPts val="800"/>
              </a:spcAft>
            </a:pPr>
            <a:r>
              <a:rPr lang="en-US">
                <a:effectLst/>
                <a:latin typeface="Calibri" panose="020F0502020204030204" pitchFamily="34" charset="0"/>
                <a:ea typeface="Calibri" panose="020F0502020204030204" pitchFamily="34" charset="0"/>
                <a:cs typeface="Times New Roman" panose="02020603050405020304" pitchFamily="18" charset="0"/>
              </a:rPr>
              <a:t>Dataset </a:t>
            </a:r>
            <a:r>
              <a:rPr lang="en-US" kern="100">
                <a:effectLst/>
                <a:latin typeface="Calibri" panose="020F0502020204030204" pitchFamily="34" charset="0"/>
                <a:ea typeface="Calibri" panose="020F0502020204030204" pitchFamily="34" charset="0"/>
                <a:cs typeface="Times New Roman" panose="02020603050405020304" pitchFamily="18" charset="0"/>
              </a:rPr>
              <a:t> Structured datasets, Unstructured datasets, Semi structured,</a:t>
            </a:r>
            <a:r>
              <a:rPr lang="en-US">
                <a:effectLst/>
                <a:latin typeface="Calibri" panose="020F0502020204030204" pitchFamily="34" charset="0"/>
                <a:ea typeface="Calibri" panose="020F0502020204030204" pitchFamily="34" charset="0"/>
                <a:cs typeface="Times New Roman" panose="02020603050405020304" pitchFamily="18" charset="0"/>
              </a:rPr>
              <a:t> Time series</a:t>
            </a:r>
            <a:r>
              <a:rPr lang="en-US"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800"/>
              </a:spcAft>
            </a:pPr>
            <a:r>
              <a:rPr lang="en-US"/>
              <a:t>Best model: </a:t>
            </a:r>
            <a:r>
              <a:rPr lang="en-US">
                <a:effectLst/>
                <a:latin typeface="Calibri" panose="020F0502020204030204" pitchFamily="34" charset="0"/>
                <a:ea typeface="Calibri" panose="020F0502020204030204" pitchFamily="34" charset="0"/>
                <a:cs typeface="Times New Roman" panose="02020603050405020304" pitchFamily="18" charset="0"/>
              </a:rPr>
              <a:t>data science, machine learning, or statistical analysis</a:t>
            </a:r>
            <a:r>
              <a:rPr lang="en-US"/>
              <a:t> </a:t>
            </a:r>
          </a:p>
          <a:p>
            <a:pPr marL="0" marR="0">
              <a:spcBef>
                <a:spcPts val="0"/>
              </a:spcBef>
              <a:spcAft>
                <a:spcPts val="800"/>
              </a:spcAft>
            </a:pPr>
            <a:r>
              <a:rPr lang="en-US">
                <a:effectLst/>
                <a:latin typeface="Calibri" panose="020F0502020204030204" pitchFamily="34" charset="0"/>
                <a:ea typeface="Calibri" panose="020F0502020204030204" pitchFamily="34" charset="0"/>
                <a:cs typeface="Times New Roman" panose="02020603050405020304" pitchFamily="18" charset="0"/>
              </a:rPr>
              <a:t>This research contributes to the field by demonstrating the practical benefits of AI in healthcare, providing a roadmap for its broader adoption to improve patient outcomes</a:t>
            </a:r>
          </a:p>
          <a:p>
            <a:pPr marL="0" marR="0">
              <a:spcBef>
                <a:spcPts val="0"/>
              </a:spcBef>
              <a:spcAft>
                <a:spcPts val="800"/>
              </a:spcAft>
            </a:pPr>
            <a:r>
              <a:rPr lang="en-US" u="sng"/>
              <a:t>Limitations: </a:t>
            </a:r>
            <a:r>
              <a:rPr lang="en-US">
                <a:effectLst/>
                <a:latin typeface="Calibri" panose="020F0502020204030204" pitchFamily="34" charset="0"/>
                <a:ea typeface="Calibri" panose="020F0502020204030204" pitchFamily="34" charset="0"/>
                <a:cs typeface="Times New Roman" panose="02020603050405020304" pitchFamily="18" charset="0"/>
              </a:rPr>
              <a:t>This study's findings are limited by the small, non-diverse sample size and the short duration of the trial, which may not fully represent long-term effects or broader applicability.</a:t>
            </a:r>
            <a:endParaRPr lang="en-US"/>
          </a:p>
        </p:txBody>
      </p:sp>
    </p:spTree>
    <p:extLst>
      <p:ext uri="{BB962C8B-B14F-4D97-AF65-F5344CB8AC3E}">
        <p14:creationId xmlns:p14="http://schemas.microsoft.com/office/powerpoint/2010/main" val="3121117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F7E42047-F7E7-4687-BBE0-D4BDC8E77B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 xmlns:a16="http://schemas.microsoft.com/office/drawing/2014/main" id="{8D6F839A-C8D9-4FBC-8EFD-9E56D12F4CD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 xmlns:a16="http://schemas.microsoft.com/office/drawing/2014/main" id="{D1F0D09B-BA85-41B1-A8DE-73728B72E59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3" name="Freeform 12">
              <a:extLst>
                <a:ext uri="{FF2B5EF4-FFF2-40B4-BE49-F238E27FC236}">
                  <a16:creationId xmlns="" xmlns:a16="http://schemas.microsoft.com/office/drawing/2014/main" id="{FB2D0F0C-3A27-4FC3-A6A3-D2095D9B243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4" name="Freeform 13">
              <a:extLst>
                <a:ext uri="{FF2B5EF4-FFF2-40B4-BE49-F238E27FC236}">
                  <a16:creationId xmlns="" xmlns:a16="http://schemas.microsoft.com/office/drawing/2014/main" id="{FA1C69EF-E6E6-4BDD-B62F-637FC9F3C33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5" name="Freeform 14">
              <a:extLst>
                <a:ext uri="{FF2B5EF4-FFF2-40B4-BE49-F238E27FC236}">
                  <a16:creationId xmlns="" xmlns:a16="http://schemas.microsoft.com/office/drawing/2014/main" id="{75B4F36E-07F6-4E6F-A9D9-A7F6D9585A6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6" name="Freeform 15">
              <a:extLst>
                <a:ext uri="{FF2B5EF4-FFF2-40B4-BE49-F238E27FC236}">
                  <a16:creationId xmlns="" xmlns:a16="http://schemas.microsoft.com/office/drawing/2014/main" id="{7D9136C7-12F1-4F21-A438-ED7668DDFA5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7" name="Freeform 16">
              <a:extLst>
                <a:ext uri="{FF2B5EF4-FFF2-40B4-BE49-F238E27FC236}">
                  <a16:creationId xmlns="" xmlns:a16="http://schemas.microsoft.com/office/drawing/2014/main" id="{C718EF12-B769-45D9-9B6E-7AEAA3108A2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8" name="Freeform 17">
              <a:extLst>
                <a:ext uri="{FF2B5EF4-FFF2-40B4-BE49-F238E27FC236}">
                  <a16:creationId xmlns="" xmlns:a16="http://schemas.microsoft.com/office/drawing/2014/main" id="{534EAD53-3968-459E-B27C-09126A0FE31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9" name="Freeform 18">
              <a:extLst>
                <a:ext uri="{FF2B5EF4-FFF2-40B4-BE49-F238E27FC236}">
                  <a16:creationId xmlns="" xmlns:a16="http://schemas.microsoft.com/office/drawing/2014/main" id="{67658BFE-59E2-4A2D-9E8A-18F81C350BB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0" name="Freeform 19">
              <a:extLst>
                <a:ext uri="{FF2B5EF4-FFF2-40B4-BE49-F238E27FC236}">
                  <a16:creationId xmlns="" xmlns:a16="http://schemas.microsoft.com/office/drawing/2014/main" id="{3FEC8A9E-385D-4407-9671-E3023802296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1" name="Freeform 20">
              <a:extLst>
                <a:ext uri="{FF2B5EF4-FFF2-40B4-BE49-F238E27FC236}">
                  <a16:creationId xmlns="" xmlns:a16="http://schemas.microsoft.com/office/drawing/2014/main" id="{EFC82234-632C-4B76-A8FF-2C9C0DCA682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2" name="Freeform 21">
              <a:extLst>
                <a:ext uri="{FF2B5EF4-FFF2-40B4-BE49-F238E27FC236}">
                  <a16:creationId xmlns="" xmlns:a16="http://schemas.microsoft.com/office/drawing/2014/main" id="{662A4DB3-C195-4230-953D-307E4100FEB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3" name="Freeform 22">
              <a:extLst>
                <a:ext uri="{FF2B5EF4-FFF2-40B4-BE49-F238E27FC236}">
                  <a16:creationId xmlns="" xmlns:a16="http://schemas.microsoft.com/office/drawing/2014/main" id="{94D310CF-9541-4CD7-855B-E2E1EF34376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5" name="Group 24">
            <a:extLst>
              <a:ext uri="{FF2B5EF4-FFF2-40B4-BE49-F238E27FC236}">
                <a16:creationId xmlns="" xmlns:a16="http://schemas.microsoft.com/office/drawing/2014/main" id="{70EDA856-A216-4EEC-9AB6-A59FFC703612}"/>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 xmlns:a16="http://schemas.microsoft.com/office/drawing/2014/main" id="{36F815B8-AFA8-45E9-A3D1-977F2D1921F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7" name="Freeform 28">
              <a:extLst>
                <a:ext uri="{FF2B5EF4-FFF2-40B4-BE49-F238E27FC236}">
                  <a16:creationId xmlns="" xmlns:a16="http://schemas.microsoft.com/office/drawing/2014/main" id="{5D8FF653-8B3F-4B96-904D-1A4482EAEE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 name="Freeform 29">
              <a:extLst>
                <a:ext uri="{FF2B5EF4-FFF2-40B4-BE49-F238E27FC236}">
                  <a16:creationId xmlns="" xmlns:a16="http://schemas.microsoft.com/office/drawing/2014/main" id="{4DD2E775-AB45-4AF1-B5B7-54948CFB98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9" name="Freeform 30">
              <a:extLst>
                <a:ext uri="{FF2B5EF4-FFF2-40B4-BE49-F238E27FC236}">
                  <a16:creationId xmlns="" xmlns:a16="http://schemas.microsoft.com/office/drawing/2014/main" id="{7BDE7E7B-E3AA-4A24-8F9D-CE77C96CA24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0" name="Freeform 31">
              <a:extLst>
                <a:ext uri="{FF2B5EF4-FFF2-40B4-BE49-F238E27FC236}">
                  <a16:creationId xmlns="" xmlns:a16="http://schemas.microsoft.com/office/drawing/2014/main" id="{D129CAA9-35E5-48CE-88AE-9806695CB85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1" name="Freeform 32">
              <a:extLst>
                <a:ext uri="{FF2B5EF4-FFF2-40B4-BE49-F238E27FC236}">
                  <a16:creationId xmlns="" xmlns:a16="http://schemas.microsoft.com/office/drawing/2014/main" id="{A73989FF-4EFF-4181-81A4-72EF2E67DB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2" name="Freeform 33">
              <a:extLst>
                <a:ext uri="{FF2B5EF4-FFF2-40B4-BE49-F238E27FC236}">
                  <a16:creationId xmlns="" xmlns:a16="http://schemas.microsoft.com/office/drawing/2014/main" id="{8C2C17BD-8FA0-4F42-B2CD-5E5A9F54298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3" name="Freeform 34">
              <a:extLst>
                <a:ext uri="{FF2B5EF4-FFF2-40B4-BE49-F238E27FC236}">
                  <a16:creationId xmlns="" xmlns:a16="http://schemas.microsoft.com/office/drawing/2014/main" id="{EEE99CF3-AD71-46FB-8E7D-67825F7816E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4" name="Freeform 35">
              <a:extLst>
                <a:ext uri="{FF2B5EF4-FFF2-40B4-BE49-F238E27FC236}">
                  <a16:creationId xmlns="" xmlns:a16="http://schemas.microsoft.com/office/drawing/2014/main" id="{D0F9D5ED-7591-4E88-9FDA-4C1DC47E9D4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 name="Freeform 36">
              <a:extLst>
                <a:ext uri="{FF2B5EF4-FFF2-40B4-BE49-F238E27FC236}">
                  <a16:creationId xmlns="" xmlns:a16="http://schemas.microsoft.com/office/drawing/2014/main" id="{88FA7C13-D80D-4514-B9DB-87AE076ACED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6" name="Freeform 37">
              <a:extLst>
                <a:ext uri="{FF2B5EF4-FFF2-40B4-BE49-F238E27FC236}">
                  <a16:creationId xmlns="" xmlns:a16="http://schemas.microsoft.com/office/drawing/2014/main" id="{202C78DF-D842-450B-A87D-E035719E4E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7" name="Freeform 38">
              <a:extLst>
                <a:ext uri="{FF2B5EF4-FFF2-40B4-BE49-F238E27FC236}">
                  <a16:creationId xmlns="" xmlns:a16="http://schemas.microsoft.com/office/drawing/2014/main" id="{A4789F83-2423-47F8-8958-48E477BAE0C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 name="Title 1">
            <a:extLst>
              <a:ext uri="{FF2B5EF4-FFF2-40B4-BE49-F238E27FC236}">
                <a16:creationId xmlns="" xmlns:a16="http://schemas.microsoft.com/office/drawing/2014/main" id="{3FF00BFE-F782-6D4B-D0E4-E563270444F0}"/>
              </a:ext>
            </a:extLst>
          </p:cNvPr>
          <p:cNvSpPr>
            <a:spLocks noGrp="1"/>
          </p:cNvSpPr>
          <p:nvPr>
            <p:ph type="title"/>
          </p:nvPr>
        </p:nvSpPr>
        <p:spPr>
          <a:xfrm>
            <a:off x="4659520" y="624110"/>
            <a:ext cx="6845092" cy="1280890"/>
          </a:xfrm>
        </p:spPr>
        <p:txBody>
          <a:bodyPr>
            <a:normAutofit/>
          </a:bodyPr>
          <a:lstStyle/>
          <a:p>
            <a:endParaRPr lang="en-US" dirty="0"/>
          </a:p>
        </p:txBody>
      </p:sp>
      <p:sp>
        <p:nvSpPr>
          <p:cNvPr id="39" name="Rectangle 38">
            <a:extLst>
              <a:ext uri="{FF2B5EF4-FFF2-40B4-BE49-F238E27FC236}">
                <a16:creationId xmlns="" xmlns:a16="http://schemas.microsoft.com/office/drawing/2014/main" id="{2C509E7A-337A-4664-BEC2-03F9BCA0A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Freeform 11">
            <a:extLst>
              <a:ext uri="{FF2B5EF4-FFF2-40B4-BE49-F238E27FC236}">
                <a16:creationId xmlns="" xmlns:a16="http://schemas.microsoft.com/office/drawing/2014/main" id="{D9AB99AB-E300-4B19-97C3-9A12EA3C7B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pic>
        <p:nvPicPr>
          <p:cNvPr id="5" name="Picture 4" descr="A white and red circular object with a dome&#10;&#10;Description automatically generated">
            <a:extLst>
              <a:ext uri="{FF2B5EF4-FFF2-40B4-BE49-F238E27FC236}">
                <a16:creationId xmlns="" xmlns:a16="http://schemas.microsoft.com/office/drawing/2014/main" id="{D7E3A9C1-B7E7-3B62-5ABF-EA62D1856777}"/>
              </a:ext>
            </a:extLst>
          </p:cNvPr>
          <p:cNvPicPr>
            <a:picLocks noChangeAspect="1"/>
          </p:cNvPicPr>
          <p:nvPr/>
        </p:nvPicPr>
        <p:blipFill rotWithShape="1">
          <a:blip r:embed="rId2"/>
          <a:srcRect l="12932" r="64754"/>
          <a:stretch/>
        </p:blipFill>
        <p:spPr>
          <a:xfrm>
            <a:off x="20" y="1730"/>
            <a:ext cx="2720524" cy="6858000"/>
          </a:xfrm>
          <a:prstGeom prst="rect">
            <a:avLst/>
          </a:prstGeom>
        </p:spPr>
      </p:pic>
      <p:sp>
        <p:nvSpPr>
          <p:cNvPr id="3" name="Content Placeholder 2">
            <a:extLst>
              <a:ext uri="{FF2B5EF4-FFF2-40B4-BE49-F238E27FC236}">
                <a16:creationId xmlns="" xmlns:a16="http://schemas.microsoft.com/office/drawing/2014/main" id="{C5B1DF40-A30F-A01D-8D5F-15F9B9892A2A}"/>
              </a:ext>
            </a:extLst>
          </p:cNvPr>
          <p:cNvSpPr>
            <a:spLocks noGrp="1"/>
          </p:cNvSpPr>
          <p:nvPr>
            <p:ph idx="1"/>
          </p:nvPr>
        </p:nvSpPr>
        <p:spPr>
          <a:xfrm>
            <a:off x="4656667" y="2133600"/>
            <a:ext cx="6847944" cy="3777622"/>
          </a:xfrm>
        </p:spPr>
        <p:txBody>
          <a:bodyPr>
            <a:normAutofit/>
          </a:bodyPr>
          <a:lstStyle/>
          <a:p>
            <a:pPr>
              <a:lnSpc>
                <a:spcPct val="90000"/>
              </a:lnSpc>
            </a:pPr>
            <a:r>
              <a:rPr lang="en-US" dirty="0"/>
              <a:t>5.</a:t>
            </a:r>
            <a:r>
              <a:rPr lang="en-US" dirty="0">
                <a:effectLst/>
                <a:latin typeface="Calibri" panose="020F0502020204030204" pitchFamily="34" charset="0"/>
                <a:ea typeface="Calibri" panose="020F0502020204030204" pitchFamily="34" charset="0"/>
              </a:rPr>
              <a:t> Mario </a:t>
            </a:r>
            <a:r>
              <a:rPr lang="en-US" dirty="0" err="1">
                <a:effectLst/>
                <a:latin typeface="Calibri" panose="020F0502020204030204" pitchFamily="34" charset="0"/>
                <a:ea typeface="Calibri" panose="020F0502020204030204" pitchFamily="34" charset="0"/>
              </a:rPr>
              <a:t>Mekhael</a:t>
            </a:r>
            <a:r>
              <a:rPr lang="en-US" dirty="0">
                <a:effectLst/>
                <a:latin typeface="Calibri" panose="020F0502020204030204" pitchFamily="34" charset="0"/>
                <a:ea typeface="Calibri" panose="020F0502020204030204" pitchFamily="34" charset="0"/>
              </a:rPr>
              <a:t>(2023)</a:t>
            </a:r>
          </a:p>
          <a:p>
            <a:pPr marL="0">
              <a:lnSpc>
                <a:spcPct val="90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Dataset </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effectLst/>
                <a:latin typeface="Calibri" panose="020F0502020204030204" pitchFamily="34" charset="0"/>
                <a:ea typeface="Calibri" panose="020F0502020204030204" pitchFamily="34" charset="0"/>
                <a:cs typeface="Times New Roman" panose="02020603050405020304" pitchFamily="18" charset="0"/>
              </a:rPr>
              <a:t>The main word describing the dataset type in this context is "clinical"</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90000"/>
              </a:lnSpc>
              <a:spcBef>
                <a:spcPts val="0"/>
              </a:spcBef>
              <a:spcAft>
                <a:spcPts val="800"/>
              </a:spcAft>
            </a:pPr>
            <a:r>
              <a:rPr lang="en-US" dirty="0"/>
              <a:t>Best model: </a:t>
            </a:r>
            <a:r>
              <a:rPr lang="en-US" dirty="0">
                <a:effectLst/>
                <a:latin typeface="Calibri" panose="020F0502020204030204" pitchFamily="34" charset="0"/>
                <a:ea typeface="Calibri" panose="020F0502020204030204" pitchFamily="34" charset="0"/>
                <a:cs typeface="Times New Roman" panose="02020603050405020304" pitchFamily="18" charset="0"/>
              </a:rPr>
              <a:t>The main word describing the best model in this context is "Random Forest."</a:t>
            </a:r>
            <a:endParaRPr lang="en-US" dirty="0"/>
          </a:p>
          <a:p>
            <a:pPr marL="0" marR="0">
              <a:lnSpc>
                <a:spcPct val="90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The study's key finding and contribution is the development of explainable prediction models for heart failure survival that balance accuracy and interpretability, potentially improving clinical decision-making and patient outcomes.</a:t>
            </a:r>
          </a:p>
          <a:p>
            <a:pPr marL="0" marR="0">
              <a:lnSpc>
                <a:spcPct val="90000"/>
              </a:lnSpc>
              <a:spcBef>
                <a:spcPts val="0"/>
              </a:spcBef>
              <a:spcAft>
                <a:spcPts val="800"/>
              </a:spcAft>
            </a:pPr>
            <a:r>
              <a:rPr lang="en-US" u="sng" dirty="0"/>
              <a:t>Limitations: </a:t>
            </a:r>
            <a:r>
              <a:rPr lang="en-US" dirty="0">
                <a:effectLst/>
                <a:latin typeface="Calibri" panose="020F0502020204030204" pitchFamily="34" charset="0"/>
                <a:ea typeface="Calibri" panose="020F0502020204030204" pitchFamily="34" charset="0"/>
                <a:cs typeface="Times New Roman" panose="02020603050405020304" pitchFamily="18" charset="0"/>
              </a:rPr>
              <a:t>The main limitations of the study include the dataset's regional specificity to an urban area in Pakistan, which may not generalize to other populations, and the imbalance in the target feature, which could bias the model's performance.</a:t>
            </a:r>
            <a:endParaRPr lang="en-US" dirty="0"/>
          </a:p>
        </p:txBody>
      </p:sp>
    </p:spTree>
    <p:extLst>
      <p:ext uri="{BB962C8B-B14F-4D97-AF65-F5344CB8AC3E}">
        <p14:creationId xmlns:p14="http://schemas.microsoft.com/office/powerpoint/2010/main" val="980461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8936233F-CAF1-4365-B444-79814BBD9DFB}"/>
              </a:ext>
            </a:extLst>
          </p:cNvPr>
          <p:cNvSpPr txBox="1"/>
          <p:nvPr/>
        </p:nvSpPr>
        <p:spPr>
          <a:xfrm>
            <a:off x="645460" y="1075765"/>
            <a:ext cx="5360894" cy="2339102"/>
          </a:xfrm>
          <a:prstGeom prst="rect">
            <a:avLst/>
          </a:prstGeom>
          <a:noFill/>
        </p:spPr>
        <p:txBody>
          <a:bodyPr wrap="square" rtlCol="0">
            <a:spAutoFit/>
          </a:bodyPr>
          <a:lstStyle/>
          <a:p>
            <a:pPr marL="285750" indent="-285750">
              <a:buFont typeface="Wingdings" panose="05000000000000000000" pitchFamily="2" charset="2"/>
              <a:buChar char="v"/>
            </a:pPr>
            <a:r>
              <a:rPr lang="en-US" sz="2000" u="sng" dirty="0">
                <a:solidFill>
                  <a:schemeClr val="accent1"/>
                </a:solidFill>
              </a:rPr>
              <a:t>2021 :</a:t>
            </a:r>
            <a:r>
              <a:rPr lang="en-US" sz="2000" u="sng" dirty="0" err="1">
                <a:solidFill>
                  <a:schemeClr val="accent1"/>
                </a:solidFill>
              </a:rPr>
              <a:t>Marzyeh</a:t>
            </a:r>
            <a:r>
              <a:rPr lang="en-US" sz="2000" u="sng" dirty="0">
                <a:solidFill>
                  <a:schemeClr val="accent1"/>
                </a:solidFill>
              </a:rPr>
              <a:t> </a:t>
            </a:r>
            <a:r>
              <a:rPr lang="en-US" sz="2000" u="sng" dirty="0" err="1">
                <a:solidFill>
                  <a:schemeClr val="accent1"/>
                </a:solidFill>
              </a:rPr>
              <a:t>Ghassemi</a:t>
            </a:r>
            <a:r>
              <a:rPr lang="en-US" sz="2000" u="sng" dirty="0">
                <a:solidFill>
                  <a:schemeClr val="accent1"/>
                </a:solidFill>
              </a:rPr>
              <a:t> : </a:t>
            </a:r>
          </a:p>
          <a:p>
            <a:endParaRPr lang="en-US" dirty="0">
              <a:solidFill>
                <a:schemeClr val="accent1"/>
              </a:solidFill>
            </a:endParaRPr>
          </a:p>
          <a:p>
            <a:pPr marL="285750" indent="-285750">
              <a:buFont typeface="Arial" panose="020B0604020202020204" pitchFamily="34" charset="0"/>
              <a:buChar char="•"/>
            </a:pPr>
            <a:r>
              <a:rPr lang="en-US" dirty="0"/>
              <a:t>Approaches of explainable AI</a:t>
            </a:r>
          </a:p>
          <a:p>
            <a:pPr marL="285750" indent="-285750">
              <a:buFont typeface="Arial" panose="020B0604020202020204" pitchFamily="34" charset="0"/>
              <a:buChar char="•"/>
            </a:pPr>
            <a:r>
              <a:rPr lang="en-US" dirty="0"/>
              <a:t>Pneumonia</a:t>
            </a:r>
          </a:p>
          <a:p>
            <a:pPr marL="285750" indent="-285750">
              <a:buFont typeface="Arial" panose="020B0604020202020204" pitchFamily="34" charset="0"/>
              <a:buChar char="•"/>
            </a:pPr>
            <a:r>
              <a:rPr lang="en-US" dirty="0"/>
              <a:t>Image dataset</a:t>
            </a:r>
          </a:p>
          <a:p>
            <a:pPr marL="285750" indent="-285750">
              <a:buFont typeface="Arial" panose="020B0604020202020204" pitchFamily="34" charset="0"/>
              <a:buChar char="•"/>
            </a:pPr>
            <a:r>
              <a:rPr lang="en-US" dirty="0"/>
              <a:t>Best</a:t>
            </a:r>
            <a:r>
              <a:rPr lang="en-US" dirty="0">
                <a:solidFill>
                  <a:schemeClr val="accent1"/>
                </a:solidFill>
              </a:rPr>
              <a:t> </a:t>
            </a:r>
            <a:r>
              <a:rPr lang="en-US" dirty="0"/>
              <a:t>Model</a:t>
            </a:r>
            <a:r>
              <a:rPr lang="en-US" dirty="0">
                <a:solidFill>
                  <a:schemeClr val="accent1"/>
                </a:solidFill>
              </a:rPr>
              <a:t> : </a:t>
            </a:r>
            <a:r>
              <a:rPr lang="en-US" dirty="0"/>
              <a:t>Lime, </a:t>
            </a:r>
            <a:r>
              <a:rPr lang="en-US" dirty="0" err="1"/>
              <a:t>shap</a:t>
            </a:r>
            <a:endParaRPr lang="en-US" dirty="0"/>
          </a:p>
          <a:p>
            <a:pPr marL="285750" indent="-285750">
              <a:buFont typeface="Arial" panose="020B0604020202020204" pitchFamily="34" charset="0"/>
              <a:buChar char="•"/>
            </a:pPr>
            <a:r>
              <a:rPr lang="en-US" dirty="0"/>
              <a:t>Transparency in decision-making processes </a:t>
            </a:r>
          </a:p>
          <a:p>
            <a:pPr marL="285750" indent="-285750">
              <a:buFont typeface="Arial" panose="020B0604020202020204" pitchFamily="34" charset="0"/>
              <a:buChar char="•"/>
            </a:pPr>
            <a:r>
              <a:rPr lang="en-US" dirty="0"/>
              <a:t>lack performance guarantees and rigorous testing</a:t>
            </a:r>
          </a:p>
        </p:txBody>
      </p:sp>
      <p:sp>
        <p:nvSpPr>
          <p:cNvPr id="7" name="TextBox 6">
            <a:extLst>
              <a:ext uri="{FF2B5EF4-FFF2-40B4-BE49-F238E27FC236}">
                <a16:creationId xmlns:a16="http://schemas.microsoft.com/office/drawing/2014/main" xmlns="" id="{7DD070DA-DE13-4F4D-9703-F914B2F7C47F}"/>
              </a:ext>
            </a:extLst>
          </p:cNvPr>
          <p:cNvSpPr txBox="1"/>
          <p:nvPr/>
        </p:nvSpPr>
        <p:spPr>
          <a:xfrm>
            <a:off x="6526307" y="1075765"/>
            <a:ext cx="5360894" cy="2616101"/>
          </a:xfrm>
          <a:prstGeom prst="rect">
            <a:avLst/>
          </a:prstGeom>
          <a:noFill/>
        </p:spPr>
        <p:txBody>
          <a:bodyPr wrap="square" rtlCol="0">
            <a:spAutoFit/>
          </a:bodyPr>
          <a:lstStyle/>
          <a:p>
            <a:pPr marL="285750" indent="-285750">
              <a:buFont typeface="Wingdings" panose="05000000000000000000" pitchFamily="2" charset="2"/>
              <a:buChar char="v"/>
            </a:pPr>
            <a:r>
              <a:rPr lang="en-US" sz="2000" u="sng" dirty="0">
                <a:solidFill>
                  <a:schemeClr val="accent1"/>
                </a:solidFill>
              </a:rPr>
              <a:t>2021 :Giulia </a:t>
            </a:r>
            <a:r>
              <a:rPr lang="en-US" sz="2000" u="sng" dirty="0" err="1">
                <a:solidFill>
                  <a:schemeClr val="accent1"/>
                </a:solidFill>
              </a:rPr>
              <a:t>Vilone</a:t>
            </a:r>
            <a:r>
              <a:rPr lang="en-US" sz="2000" u="sng" dirty="0">
                <a:solidFill>
                  <a:schemeClr val="accent1"/>
                </a:solidFill>
              </a:rPr>
              <a:t>: </a:t>
            </a:r>
          </a:p>
          <a:p>
            <a:endParaRPr lang="en-US" dirty="0">
              <a:solidFill>
                <a:schemeClr val="accent1"/>
              </a:solidFill>
            </a:endParaRPr>
          </a:p>
          <a:p>
            <a:pPr marL="285750" indent="-285750">
              <a:buFont typeface="Arial" panose="020B0604020202020204" pitchFamily="34" charset="0"/>
              <a:buChar char="•"/>
            </a:pPr>
            <a:r>
              <a:rPr lang="en-US" dirty="0"/>
              <a:t>discussing the notions of </a:t>
            </a:r>
            <a:r>
              <a:rPr lang="en-US" dirty="0" err="1"/>
              <a:t>explainability</a:t>
            </a:r>
            <a:r>
              <a:rPr lang="en-US" dirty="0"/>
              <a:t> and evaluation approaches</a:t>
            </a:r>
          </a:p>
          <a:p>
            <a:pPr marL="285750" indent="-285750">
              <a:buFont typeface="Arial" panose="020B0604020202020204" pitchFamily="34" charset="0"/>
              <a:buChar char="•"/>
            </a:pPr>
            <a:r>
              <a:rPr lang="en-US" dirty="0"/>
              <a:t>review studies in XAI, focusing on conceptual and theoretical aspects</a:t>
            </a:r>
          </a:p>
          <a:p>
            <a:pPr marL="285750" indent="-285750">
              <a:buFont typeface="Arial" panose="020B0604020202020204" pitchFamily="34" charset="0"/>
              <a:buChar char="•"/>
            </a:pPr>
            <a:r>
              <a:rPr lang="en-US" dirty="0"/>
              <a:t>The lack of consensus among scholars on how to define an explanation</a:t>
            </a:r>
          </a:p>
          <a:p>
            <a:endParaRPr lang="en-US" dirty="0"/>
          </a:p>
        </p:txBody>
      </p:sp>
      <p:pic>
        <p:nvPicPr>
          <p:cNvPr id="1026" name="Picture 2" descr="Explainable AI (XAI)">
            <a:extLst>
              <a:ext uri="{FF2B5EF4-FFF2-40B4-BE49-F238E27FC236}">
                <a16:creationId xmlns:a16="http://schemas.microsoft.com/office/drawing/2014/main" xmlns="" id="{ED70DB61-D747-4126-B2C5-351C05F27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8730" y="4061572"/>
            <a:ext cx="5665694" cy="2545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436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8AC5229-D030-4F31-94D2-336D78A4C334}"/>
              </a:ext>
            </a:extLst>
          </p:cNvPr>
          <p:cNvSpPr txBox="1"/>
          <p:nvPr/>
        </p:nvSpPr>
        <p:spPr>
          <a:xfrm>
            <a:off x="645460" y="1075765"/>
            <a:ext cx="5360894" cy="3170099"/>
          </a:xfrm>
          <a:prstGeom prst="rect">
            <a:avLst/>
          </a:prstGeom>
          <a:noFill/>
        </p:spPr>
        <p:txBody>
          <a:bodyPr wrap="square" rtlCol="0">
            <a:spAutoFit/>
          </a:bodyPr>
          <a:lstStyle/>
          <a:p>
            <a:pPr marL="285750" indent="-285750">
              <a:buFont typeface="Wingdings" panose="05000000000000000000" pitchFamily="2" charset="2"/>
              <a:buChar char="v"/>
            </a:pPr>
            <a:r>
              <a:rPr lang="en-US" sz="2000" u="sng" dirty="0">
                <a:solidFill>
                  <a:schemeClr val="accent1"/>
                </a:solidFill>
              </a:rPr>
              <a:t>2020 :Simon Meyer Lauritsen : </a:t>
            </a:r>
          </a:p>
          <a:p>
            <a:endParaRPr lang="en-US" dirty="0">
              <a:solidFill>
                <a:schemeClr val="accent1"/>
              </a:solidFill>
            </a:endParaRPr>
          </a:p>
          <a:p>
            <a:pPr marL="285750" indent="-285750">
              <a:buFont typeface="Arial" panose="020B0604020202020204" pitchFamily="34" charset="0"/>
              <a:buChar char="•"/>
            </a:pPr>
            <a:r>
              <a:rPr lang="en-US" dirty="0"/>
              <a:t>developing an explainable artificial intelligence model</a:t>
            </a:r>
          </a:p>
          <a:p>
            <a:pPr marL="285750" indent="-285750">
              <a:buFont typeface="Arial" panose="020B0604020202020204" pitchFamily="34" charset="0"/>
              <a:buChar char="•"/>
            </a:pPr>
            <a:r>
              <a:rPr lang="en-US" dirty="0"/>
              <a:t>kidney injury,</a:t>
            </a:r>
          </a:p>
          <a:p>
            <a:pPr marL="285750" indent="-285750">
              <a:buFont typeface="Arial" panose="020B0604020202020204" pitchFamily="34" charset="0"/>
              <a:buChar char="•"/>
            </a:pPr>
            <a:r>
              <a:rPr lang="en-US" dirty="0"/>
              <a:t>163050 Numeric dataset</a:t>
            </a:r>
          </a:p>
          <a:p>
            <a:pPr marL="285750" indent="-285750">
              <a:buFont typeface="Arial" panose="020B0604020202020204" pitchFamily="34" charset="0"/>
              <a:buChar char="•"/>
            </a:pPr>
            <a:r>
              <a:rPr lang="en-US" dirty="0"/>
              <a:t>Working with XAI-EWS</a:t>
            </a:r>
          </a:p>
          <a:p>
            <a:pPr marL="285750" indent="-285750">
              <a:buFont typeface="Arial" panose="020B0604020202020204" pitchFamily="34" charset="0"/>
              <a:buChar char="•"/>
            </a:pPr>
            <a:r>
              <a:rPr lang="en-US" dirty="0"/>
              <a:t>Accuracy 0.88 to 0.92 </a:t>
            </a:r>
          </a:p>
          <a:p>
            <a:pPr marL="285750" indent="-285750">
              <a:buFont typeface="Arial" panose="020B0604020202020204" pitchFamily="34" charset="0"/>
              <a:buChar char="•"/>
            </a:pPr>
            <a:r>
              <a:rPr lang="en-US" dirty="0"/>
              <a:t>early prediction of acute critical illness from electronic health records</a:t>
            </a:r>
          </a:p>
          <a:p>
            <a:pPr marL="285750" indent="-285750">
              <a:buFont typeface="Arial" panose="020B0604020202020204" pitchFamily="34" charset="0"/>
              <a:buChar char="•"/>
            </a:pPr>
            <a:r>
              <a:rPr lang="en-US" dirty="0"/>
              <a:t>limiting its generalizability to other populations</a:t>
            </a:r>
          </a:p>
        </p:txBody>
      </p:sp>
      <p:sp>
        <p:nvSpPr>
          <p:cNvPr id="3" name="TextBox 2">
            <a:extLst>
              <a:ext uri="{FF2B5EF4-FFF2-40B4-BE49-F238E27FC236}">
                <a16:creationId xmlns:a16="http://schemas.microsoft.com/office/drawing/2014/main" xmlns="" id="{BF574E58-B079-49FD-9202-79713756CD82}"/>
              </a:ext>
            </a:extLst>
          </p:cNvPr>
          <p:cNvSpPr txBox="1"/>
          <p:nvPr/>
        </p:nvSpPr>
        <p:spPr>
          <a:xfrm>
            <a:off x="6096000" y="1075764"/>
            <a:ext cx="5360894" cy="3170099"/>
          </a:xfrm>
          <a:prstGeom prst="rect">
            <a:avLst/>
          </a:prstGeom>
          <a:noFill/>
        </p:spPr>
        <p:txBody>
          <a:bodyPr wrap="square" rtlCol="0">
            <a:spAutoFit/>
          </a:bodyPr>
          <a:lstStyle/>
          <a:p>
            <a:pPr marL="285750" indent="-285750">
              <a:buFont typeface="Wingdings" panose="05000000000000000000" pitchFamily="2" charset="2"/>
              <a:buChar char="v"/>
            </a:pPr>
            <a:r>
              <a:rPr lang="en-US" sz="2000" u="sng" dirty="0">
                <a:solidFill>
                  <a:schemeClr val="accent1"/>
                </a:solidFill>
              </a:rPr>
              <a:t>2020 :Christine M. </a:t>
            </a:r>
            <a:r>
              <a:rPr lang="en-US" sz="2000" u="sng" dirty="0" err="1">
                <a:solidFill>
                  <a:schemeClr val="accent1"/>
                </a:solidFill>
              </a:rPr>
              <a:t>Cutillo</a:t>
            </a:r>
            <a:r>
              <a:rPr lang="en-US" sz="2000" u="sng" dirty="0">
                <a:solidFill>
                  <a:schemeClr val="accent1"/>
                </a:solidFill>
              </a:rPr>
              <a:t>: </a:t>
            </a:r>
          </a:p>
          <a:p>
            <a:endParaRPr lang="en-US" dirty="0">
              <a:solidFill>
                <a:schemeClr val="accent1"/>
              </a:solidFill>
            </a:endParaRPr>
          </a:p>
          <a:p>
            <a:pPr marL="285750" indent="-285750">
              <a:buFont typeface="Arial" panose="020B0604020202020204" pitchFamily="34" charset="0"/>
              <a:buChar char="•"/>
            </a:pPr>
            <a:r>
              <a:rPr lang="en-US" dirty="0"/>
              <a:t>collaboration in the implementation of Machine Intelligence</a:t>
            </a:r>
          </a:p>
          <a:p>
            <a:pPr marL="285750" indent="-285750">
              <a:buFont typeface="Arial" panose="020B0604020202020204" pitchFamily="34" charset="0"/>
              <a:buChar char="•"/>
            </a:pPr>
            <a:r>
              <a:rPr lang="en-US" dirty="0"/>
              <a:t>Working with quality and quantity</a:t>
            </a:r>
          </a:p>
          <a:p>
            <a:pPr marL="285750" indent="-285750">
              <a:buFont typeface="Arial" panose="020B0604020202020204" pitchFamily="34" charset="0"/>
              <a:buChar char="•"/>
            </a:pPr>
            <a:r>
              <a:rPr lang="en-US" dirty="0"/>
              <a:t>application of Machine Intelligence (MI) in healthcare</a:t>
            </a:r>
          </a:p>
          <a:p>
            <a:pPr marL="285750" indent="-285750">
              <a:buFont typeface="Arial" panose="020B0604020202020204" pitchFamily="34" charset="0"/>
              <a:buChar char="•"/>
            </a:pPr>
            <a:r>
              <a:rPr lang="en-US" dirty="0"/>
              <a:t>Working with XAI-EWS</a:t>
            </a:r>
          </a:p>
          <a:p>
            <a:pPr marL="285750" indent="-285750">
              <a:buFont typeface="Arial" panose="020B0604020202020204" pitchFamily="34" charset="0"/>
              <a:buChar char="•"/>
            </a:pPr>
            <a:r>
              <a:rPr lang="en-US" dirty="0"/>
              <a:t>Accuracy 90%</a:t>
            </a:r>
          </a:p>
          <a:p>
            <a:pPr marL="285750" indent="-285750">
              <a:buFont typeface="Arial" panose="020B0604020202020204" pitchFamily="34" charset="0"/>
              <a:buChar char="•"/>
            </a:pPr>
            <a:r>
              <a:rPr lang="en-US" dirty="0"/>
              <a:t>Lack :potential challenges in communication and understanding within the field</a:t>
            </a:r>
          </a:p>
        </p:txBody>
      </p:sp>
      <p:pic>
        <p:nvPicPr>
          <p:cNvPr id="2050" name="Picture 2" descr="Top 5 Cases for Using AI in the Healthcare Industry - Glorium Technologies">
            <a:extLst>
              <a:ext uri="{FF2B5EF4-FFF2-40B4-BE49-F238E27FC236}">
                <a16:creationId xmlns:a16="http://schemas.microsoft.com/office/drawing/2014/main" xmlns="" id="{1CC42586-CABD-49E3-8D2C-869744D31F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7427" y="4392425"/>
            <a:ext cx="3997854" cy="246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313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C3325C-C272-44FC-B09B-505D5CDD5D66}"/>
              </a:ext>
            </a:extLst>
          </p:cNvPr>
          <p:cNvSpPr txBox="1"/>
          <p:nvPr/>
        </p:nvSpPr>
        <p:spPr>
          <a:xfrm>
            <a:off x="4267200" y="1981201"/>
            <a:ext cx="5360894" cy="3447098"/>
          </a:xfrm>
          <a:prstGeom prst="rect">
            <a:avLst/>
          </a:prstGeom>
          <a:noFill/>
        </p:spPr>
        <p:txBody>
          <a:bodyPr wrap="square" rtlCol="0">
            <a:spAutoFit/>
          </a:bodyPr>
          <a:lstStyle/>
          <a:p>
            <a:pPr marL="285750" indent="-285750" algn="ctr">
              <a:buFont typeface="Wingdings" panose="05000000000000000000" pitchFamily="2" charset="2"/>
              <a:buChar char="v"/>
            </a:pPr>
            <a:r>
              <a:rPr lang="en-US" sz="2000" u="sng" dirty="0">
                <a:solidFill>
                  <a:schemeClr val="accent1"/>
                </a:solidFill>
              </a:rPr>
              <a:t>2020 :Christopher C. Yang: </a:t>
            </a:r>
          </a:p>
          <a:p>
            <a:endParaRPr lang="en-US" dirty="0">
              <a:solidFill>
                <a:schemeClr val="accent1"/>
              </a:solidFill>
            </a:endParaRPr>
          </a:p>
          <a:p>
            <a:pPr marL="285750" indent="-285750">
              <a:buFont typeface="Arial" panose="020B0604020202020204" pitchFamily="34" charset="0"/>
              <a:buChar char="•"/>
            </a:pPr>
            <a:r>
              <a:rPr lang="en-US" dirty="0"/>
              <a:t>Importance of Explainable Artificial Intelligence (XAI) in predictive modeling in healthcare</a:t>
            </a:r>
          </a:p>
          <a:p>
            <a:pPr marL="285750" indent="-285750">
              <a:buFont typeface="Arial" panose="020B0604020202020204" pitchFamily="34" charset="0"/>
              <a:buChar char="•"/>
            </a:pPr>
            <a:r>
              <a:rPr lang="en-US" dirty="0"/>
              <a:t>Diabetes, sepsis, and diabetic </a:t>
            </a:r>
            <a:r>
              <a:rPr lang="en-US" dirty="0" err="1"/>
              <a:t>retinopath</a:t>
            </a:r>
            <a:endParaRPr lang="en-US" dirty="0"/>
          </a:p>
          <a:p>
            <a:pPr marL="285750" indent="-285750">
              <a:buFont typeface="Arial" panose="020B0604020202020204" pitchFamily="34" charset="0"/>
              <a:buChar char="•"/>
            </a:pPr>
            <a:r>
              <a:rPr lang="en-US" dirty="0"/>
              <a:t>The application of artificial intelligence and machine learning algorithms, particularly deep learning, in predictive modeling within the healthcare domain</a:t>
            </a:r>
          </a:p>
          <a:p>
            <a:pPr marL="285750" indent="-285750">
              <a:buFont typeface="Arial" panose="020B0604020202020204" pitchFamily="34" charset="0"/>
              <a:buChar char="•"/>
            </a:pPr>
            <a:r>
              <a:rPr lang="en-US" dirty="0"/>
              <a:t>It highlights the opacity of deep learning models, which lack explicit declarative knowledge representation, making it difficult to generate underlying explanation structures</a:t>
            </a:r>
          </a:p>
        </p:txBody>
      </p:sp>
      <p:pic>
        <p:nvPicPr>
          <p:cNvPr id="3074" name="Picture 2" descr="xAI (company) - Wikipedia">
            <a:extLst>
              <a:ext uri="{FF2B5EF4-FFF2-40B4-BE49-F238E27FC236}">
                <a16:creationId xmlns:a16="http://schemas.microsoft.com/office/drawing/2014/main" xmlns="" id="{403B8CBA-855F-4F7F-8F01-BB5EBBDCB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395" y="2634502"/>
            <a:ext cx="2261346" cy="2422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250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CCDD4F-7997-495C-83C1-5DBDACBF99F0}"/>
              </a:ext>
            </a:extLst>
          </p:cNvPr>
          <p:cNvSpPr>
            <a:spLocks noGrp="1"/>
          </p:cNvSpPr>
          <p:nvPr>
            <p:ph type="title"/>
          </p:nvPr>
        </p:nvSpPr>
        <p:spPr>
          <a:xfrm>
            <a:off x="529390" y="269508"/>
            <a:ext cx="10356783" cy="1005840"/>
          </a:xfrm>
        </p:spPr>
        <p:txBody>
          <a:bodyPr/>
          <a:lstStyle/>
          <a:p>
            <a:r>
              <a:rPr lang="en-US" b="1" dirty="0"/>
              <a:t> </a:t>
            </a:r>
            <a:r>
              <a:rPr lang="en-US" b="1" dirty="0">
                <a:solidFill>
                  <a:srgbClr val="0070C0"/>
                </a:solidFill>
              </a:rPr>
              <a:t>Paper Context</a:t>
            </a:r>
          </a:p>
        </p:txBody>
      </p:sp>
      <p:sp>
        <p:nvSpPr>
          <p:cNvPr id="3" name="Content Placeholder 2">
            <a:extLst>
              <a:ext uri="{FF2B5EF4-FFF2-40B4-BE49-F238E27FC236}">
                <a16:creationId xmlns:a16="http://schemas.microsoft.com/office/drawing/2014/main" xmlns="" id="{1A52DA56-6F98-4BFB-8D33-0C2685B39FCC}"/>
              </a:ext>
            </a:extLst>
          </p:cNvPr>
          <p:cNvSpPr>
            <a:spLocks noGrp="1"/>
          </p:cNvSpPr>
          <p:nvPr>
            <p:ph idx="1"/>
          </p:nvPr>
        </p:nvSpPr>
        <p:spPr>
          <a:xfrm>
            <a:off x="837398" y="1771048"/>
            <a:ext cx="10599837" cy="4462841"/>
          </a:xfrm>
        </p:spPr>
        <p:txBody>
          <a:bodyPr>
            <a:normAutofit lnSpcReduction="10000"/>
          </a:bodyPr>
          <a:lstStyle/>
          <a:p>
            <a:r>
              <a:rPr lang="en-US" dirty="0"/>
              <a:t>1.“Explainable Al meets Healthcare: A Study on Heart Disease Dataset (2020)“</a:t>
            </a:r>
          </a:p>
          <a:p>
            <a:r>
              <a:rPr lang="en-US" dirty="0"/>
              <a:t>2.  Unveiling Key Predictors for Early Heart Attack Detection using Ma</a:t>
            </a:r>
          </a:p>
          <a:p>
            <a:r>
              <a:rPr lang="en-US" dirty="0"/>
              <a:t>    chine Learning and ΧΑΙ Technique LIME.(2020)</a:t>
            </a:r>
          </a:p>
          <a:p>
            <a:r>
              <a:rPr lang="en-US" dirty="0"/>
              <a:t>3. Heart Attack Prediction using Machine Learning and XAI(2022).</a:t>
            </a:r>
          </a:p>
          <a:p>
            <a:r>
              <a:rPr lang="en-US" dirty="0"/>
              <a:t>4. XAI–</a:t>
            </a:r>
            <a:r>
              <a:rPr lang="en-US" dirty="0" err="1"/>
              <a:t>reduct</a:t>
            </a:r>
            <a:r>
              <a:rPr lang="en-US" dirty="0"/>
              <a:t>: accuracy preservation despite dimensionality reduction     for heart disease </a:t>
            </a:r>
            <a:r>
              <a:rPr lang="en-US" dirty="0" err="1"/>
              <a:t>classifcation</a:t>
            </a:r>
            <a:r>
              <a:rPr lang="en-US" dirty="0"/>
              <a:t> using explainable AI.</a:t>
            </a:r>
          </a:p>
          <a:p>
            <a:r>
              <a:rPr lang="en-US" dirty="0"/>
              <a:t>5. Explainable, Domain-Adaptive, and Federated Artificial Intelligence in Medicine</a:t>
            </a:r>
          </a:p>
          <a:p>
            <a:pPr marL="0" indent="0">
              <a:buNone/>
            </a:pPr>
            <a:r>
              <a:rPr lang="en-US" b="1" u="sng" dirty="0">
                <a:solidFill>
                  <a:srgbClr val="0070C0"/>
                </a:solidFill>
              </a:rPr>
              <a:t>Disease Name</a:t>
            </a:r>
            <a:r>
              <a:rPr lang="en-US" dirty="0"/>
              <a:t>: Heart Disease.</a:t>
            </a:r>
          </a:p>
          <a:p>
            <a:pPr marL="0" indent="0">
              <a:buNone/>
            </a:pPr>
            <a:endParaRPr lang="en-US" dirty="0"/>
          </a:p>
        </p:txBody>
      </p:sp>
      <p:pic>
        <p:nvPicPr>
          <p:cNvPr id="5" name="Picture 4">
            <a:extLst>
              <a:ext uri="{FF2B5EF4-FFF2-40B4-BE49-F238E27FC236}">
                <a16:creationId xmlns:a16="http://schemas.microsoft.com/office/drawing/2014/main" xmlns="" id="{9B282A2F-DCEB-4FAA-B842-E43D7AF51EF1}"/>
              </a:ext>
            </a:extLst>
          </p:cNvPr>
          <p:cNvPicPr>
            <a:picLocks noChangeAspect="1"/>
          </p:cNvPicPr>
          <p:nvPr/>
        </p:nvPicPr>
        <p:blipFill>
          <a:blip r:embed="rId2"/>
          <a:stretch>
            <a:fillRect/>
          </a:stretch>
        </p:blipFill>
        <p:spPr>
          <a:xfrm>
            <a:off x="6814686" y="4735629"/>
            <a:ext cx="2973154" cy="1713297"/>
          </a:xfrm>
          <a:prstGeom prst="rect">
            <a:avLst/>
          </a:prstGeom>
        </p:spPr>
      </p:pic>
    </p:spTree>
    <p:extLst>
      <p:ext uri="{BB962C8B-B14F-4D97-AF65-F5344CB8AC3E}">
        <p14:creationId xmlns:p14="http://schemas.microsoft.com/office/powerpoint/2010/main" val="321290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F938E0F-079C-47BB-BB7C-A89078886CF3}"/>
              </a:ext>
            </a:extLst>
          </p:cNvPr>
          <p:cNvSpPr txBox="1"/>
          <p:nvPr/>
        </p:nvSpPr>
        <p:spPr>
          <a:xfrm>
            <a:off x="513348" y="167420"/>
            <a:ext cx="5582652" cy="369332"/>
          </a:xfrm>
          <a:prstGeom prst="rect">
            <a:avLst/>
          </a:prstGeom>
          <a:noFill/>
        </p:spPr>
        <p:txBody>
          <a:bodyPr wrap="square" rtlCol="0">
            <a:spAutoFit/>
          </a:bodyPr>
          <a:lstStyle/>
          <a:p>
            <a:r>
              <a:rPr lang="en-US" dirty="0">
                <a:solidFill>
                  <a:srgbClr val="0070C0"/>
                </a:solidFill>
              </a:rPr>
              <a:t>1.</a:t>
            </a:r>
            <a:r>
              <a:rPr lang="en-US" sz="1800" dirty="0">
                <a:solidFill>
                  <a:srgbClr val="0070C0"/>
                </a:solidFill>
                <a:effectLst/>
                <a:latin typeface="Arial" panose="020B0604020202020204" pitchFamily="34" charset="0"/>
                <a:ea typeface="Calibri" panose="020F0502020204030204" pitchFamily="34" charset="0"/>
              </a:rPr>
              <a:t> </a:t>
            </a:r>
            <a:r>
              <a:rPr lang="en-US" sz="1800" dirty="0" err="1">
                <a:solidFill>
                  <a:srgbClr val="0070C0"/>
                </a:solidFill>
                <a:effectLst/>
                <a:latin typeface="Arial" panose="020B0604020202020204" pitchFamily="34" charset="0"/>
                <a:ea typeface="Calibri" panose="020F0502020204030204" pitchFamily="34" charset="0"/>
              </a:rPr>
              <a:t>Devam</a:t>
            </a:r>
            <a:r>
              <a:rPr lang="en-US" sz="1800" dirty="0">
                <a:solidFill>
                  <a:srgbClr val="0070C0"/>
                </a:solidFill>
                <a:effectLst/>
                <a:latin typeface="Arial" panose="020B0604020202020204" pitchFamily="34" charset="0"/>
                <a:ea typeface="Calibri" panose="020F0502020204030204" pitchFamily="34" charset="0"/>
              </a:rPr>
              <a:t> </a:t>
            </a:r>
            <a:r>
              <a:rPr lang="en-US" sz="1800" dirty="0" err="1">
                <a:solidFill>
                  <a:srgbClr val="0070C0"/>
                </a:solidFill>
                <a:effectLst/>
                <a:latin typeface="Arial" panose="020B0604020202020204" pitchFamily="34" charset="0"/>
                <a:ea typeface="Calibri" panose="020F0502020204030204" pitchFamily="34" charset="0"/>
              </a:rPr>
              <a:t>Dave,Het</a:t>
            </a:r>
            <a:r>
              <a:rPr lang="en-US" sz="1800" dirty="0">
                <a:solidFill>
                  <a:srgbClr val="0070C0"/>
                </a:solidFill>
                <a:effectLst/>
                <a:latin typeface="Arial" panose="020B0604020202020204" pitchFamily="34" charset="0"/>
                <a:ea typeface="Calibri" panose="020F0502020204030204" pitchFamily="34" charset="0"/>
              </a:rPr>
              <a:t> Naik , </a:t>
            </a:r>
            <a:r>
              <a:rPr lang="en-US" sz="1800" dirty="0" err="1">
                <a:solidFill>
                  <a:srgbClr val="0070C0"/>
                </a:solidFill>
                <a:effectLst/>
                <a:latin typeface="Arial" panose="020B0604020202020204" pitchFamily="34" charset="0"/>
                <a:ea typeface="Calibri" panose="020F0502020204030204" pitchFamily="34" charset="0"/>
              </a:rPr>
              <a:t>Smiti</a:t>
            </a:r>
            <a:r>
              <a:rPr lang="en-US" sz="1800" dirty="0">
                <a:solidFill>
                  <a:srgbClr val="0070C0"/>
                </a:solidFill>
                <a:effectLst/>
                <a:latin typeface="Arial" panose="020B0604020202020204" pitchFamily="34" charset="0"/>
                <a:ea typeface="Calibri" panose="020F0502020204030204" pitchFamily="34" charset="0"/>
              </a:rPr>
              <a:t> Singhal (2020)</a:t>
            </a:r>
            <a:endParaRPr lang="en-US" dirty="0">
              <a:solidFill>
                <a:srgbClr val="0070C0"/>
              </a:solidFill>
            </a:endParaRPr>
          </a:p>
        </p:txBody>
      </p:sp>
      <p:sp>
        <p:nvSpPr>
          <p:cNvPr id="6" name="TextBox 5">
            <a:extLst>
              <a:ext uri="{FF2B5EF4-FFF2-40B4-BE49-F238E27FC236}">
                <a16:creationId xmlns:a16="http://schemas.microsoft.com/office/drawing/2014/main" xmlns="" id="{3D0736E6-F106-423D-8FF6-60CF32743D5C}"/>
              </a:ext>
            </a:extLst>
          </p:cNvPr>
          <p:cNvSpPr txBox="1"/>
          <p:nvPr/>
        </p:nvSpPr>
        <p:spPr>
          <a:xfrm>
            <a:off x="513349" y="606392"/>
            <a:ext cx="9593178" cy="6482558"/>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In this paper the author studies how Explainable AI (XAI) might enhance the reliability and availability of AI-based healthcare systems for health care</a:t>
            </a:r>
          </a:p>
          <a:p>
            <a:pPr marL="285750" indent="-285750" algn="just">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Domain:-Explainable Artificial Intelligence</a:t>
            </a:r>
          </a:p>
          <a:p>
            <a:pPr marL="285750" indent="-285750" algn="just">
              <a:buFont typeface="Arial" panose="020B0604020202020204" pitchFamily="34" charset="0"/>
              <a:buChar char="•"/>
            </a:pPr>
            <a:r>
              <a:rPr lang="en-US" dirty="0">
                <a:latin typeface="Arial" panose="020B0604020202020204" pitchFamily="34" charset="0"/>
                <a:ea typeface="Calibri" panose="020F0502020204030204" pitchFamily="34" charset="0"/>
                <a:cs typeface="Arial" panose="020B0604020202020204" pitchFamily="34" charset="0"/>
              </a:rPr>
              <a:t>Best model:-</a:t>
            </a:r>
            <a:r>
              <a:rPr lang="en-US" dirty="0">
                <a:effectLst/>
                <a:latin typeface="Arial" panose="020B0604020202020204" pitchFamily="34" charset="0"/>
                <a:ea typeface="Calibri" panose="020F0502020204030204" pitchFamily="34" charset="0"/>
                <a:cs typeface="Arial" panose="020B0604020202020204" pitchFamily="34" charset="0"/>
              </a:rPr>
              <a:t>LIME and SHAPE</a:t>
            </a:r>
          </a:p>
          <a:p>
            <a:pPr marL="285750" indent="-285750" algn="just">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Study feature-based and example based explainable AI in techniques in healthcare.</a:t>
            </a:r>
          </a:p>
          <a:p>
            <a:pPr marL="285750" indent="-285750" algn="just">
              <a:buFont typeface="Arial" panose="020B0604020202020204" pitchFamily="34" charset="0"/>
              <a:buChar char="•"/>
            </a:pPr>
            <a:r>
              <a:rPr lang="en-US" dirty="0">
                <a:latin typeface="Arial" panose="020B0604020202020204" pitchFamily="34" charset="0"/>
                <a:ea typeface="Calibri" panose="020F0502020204030204" pitchFamily="34" charset="0"/>
                <a:cs typeface="Arial" panose="020B0604020202020204" pitchFamily="34" charset="0"/>
              </a:rPr>
              <a:t>Limitation:-</a:t>
            </a:r>
            <a:r>
              <a:rPr lang="en-US" dirty="0">
                <a:effectLst/>
                <a:latin typeface="Arial" panose="020B0604020202020204" pitchFamily="34" charset="0"/>
                <a:ea typeface="Calibri" panose="020F0502020204030204" pitchFamily="34" charset="0"/>
                <a:cs typeface="Arial" panose="020B0604020202020204" pitchFamily="34" charset="0"/>
              </a:rPr>
              <a:t>Lack of </a:t>
            </a:r>
            <a:r>
              <a:rPr lang="en-US" dirty="0" err="1">
                <a:effectLst/>
                <a:latin typeface="Arial" panose="020B0604020202020204" pitchFamily="34" charset="0"/>
                <a:ea typeface="Calibri" panose="020F0502020204030204" pitchFamily="34" charset="0"/>
                <a:cs typeface="Arial" panose="020B0604020202020204" pitchFamily="34" charset="0"/>
              </a:rPr>
              <a:t>explainability</a:t>
            </a:r>
            <a:r>
              <a:rPr lang="en-US" dirty="0">
                <a:effectLst/>
                <a:latin typeface="Arial" panose="020B0604020202020204" pitchFamily="34" charset="0"/>
                <a:ea typeface="Calibri" panose="020F0502020204030204" pitchFamily="34" charset="0"/>
                <a:cs typeface="Arial" panose="020B0604020202020204" pitchFamily="34" charset="0"/>
              </a:rPr>
              <a:t> restricts AI deployment in healthcare</a:t>
            </a:r>
          </a:p>
          <a:p>
            <a:endParaRPr lang="en-US" dirty="0">
              <a:latin typeface="Arial" panose="020B0604020202020204" pitchFamily="34" charset="0"/>
              <a:ea typeface="Calibri" panose="020F0502020204030204" pitchFamily="34" charset="0"/>
              <a:cs typeface="Arial" panose="020B0604020202020204" pitchFamily="34" charset="0"/>
            </a:endParaRPr>
          </a:p>
          <a:p>
            <a:endParaRPr lang="en-US" dirty="0">
              <a:effectLst/>
              <a:latin typeface="Arial" panose="020B0604020202020204" pitchFamily="34" charset="0"/>
              <a:ea typeface="Calibri" panose="020F0502020204030204" pitchFamily="34" charset="0"/>
              <a:cs typeface="Arial" panose="020B0604020202020204" pitchFamily="34" charset="0"/>
            </a:endParaRPr>
          </a:p>
          <a:p>
            <a:endParaRPr lang="en-US" sz="1800" dirty="0">
              <a:effectLst/>
              <a:latin typeface="Arial" panose="020B0604020202020204" pitchFamily="34" charset="0"/>
              <a:ea typeface="Calibri" panose="020F0502020204030204" pitchFamily="34" charset="0"/>
            </a:endParaRPr>
          </a:p>
          <a:p>
            <a:pPr marL="285750" indent="-285750">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In this paper this  study aimed at a significant level of efficiency in heart attack prediction using ML including LGBM</a:t>
            </a:r>
          </a:p>
          <a:p>
            <a:pPr marL="285750" indent="-285750">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Healthcare and Artificial Intelligence (AI)</a:t>
            </a:r>
          </a:p>
          <a:p>
            <a:pPr marL="285750" indent="-285750">
              <a:buFont typeface="Arial" panose="020B0604020202020204" pitchFamily="34" charset="0"/>
              <a:buChar char="•"/>
            </a:pPr>
            <a:r>
              <a:rPr lang="en-US" dirty="0">
                <a:latin typeface="Arial" panose="020B0604020202020204" pitchFamily="34" charset="0"/>
                <a:ea typeface="Calibri" panose="020F0502020204030204" pitchFamily="34" charset="0"/>
                <a:cs typeface="Arial" panose="020B0604020202020204" pitchFamily="34" charset="0"/>
              </a:rPr>
              <a:t>Perform work:-This research compares machine learning algorithms for heart attack prediction and uses LIME to explain key factors like "</a:t>
            </a:r>
            <a:r>
              <a:rPr lang="en-US" dirty="0" err="1">
                <a:latin typeface="Arial" panose="020B0604020202020204" pitchFamily="34" charset="0"/>
                <a:ea typeface="Calibri" panose="020F0502020204030204" pitchFamily="34" charset="0"/>
                <a:cs typeface="Arial" panose="020B0604020202020204" pitchFamily="34" charset="0"/>
              </a:rPr>
              <a:t>kcm</a:t>
            </a:r>
            <a:r>
              <a:rPr lang="en-US" dirty="0">
                <a:latin typeface="Arial" panose="020B0604020202020204" pitchFamily="34" charset="0"/>
                <a:ea typeface="Calibri" panose="020F0502020204030204" pitchFamily="34" charset="0"/>
                <a:cs typeface="Arial" panose="020B0604020202020204" pitchFamily="34" charset="0"/>
              </a:rPr>
              <a:t>" and "troponin" influencing all models predictions.</a:t>
            </a:r>
          </a:p>
          <a:p>
            <a:pPr marL="285750" indent="-285750">
              <a:buFont typeface="Arial" panose="020B0604020202020204" pitchFamily="34" charset="0"/>
              <a:buChar char="•"/>
            </a:pPr>
            <a:r>
              <a:rPr lang="en-US" dirty="0">
                <a:latin typeface="Arial" panose="020B0604020202020204" pitchFamily="34" charset="0"/>
                <a:ea typeface="Calibri" panose="020F0502020204030204" pitchFamily="34" charset="0"/>
                <a:cs typeface="Arial" panose="020B0604020202020204" pitchFamily="34" charset="0"/>
              </a:rPr>
              <a:t>Accuracy:-99.33%</a:t>
            </a:r>
          </a:p>
          <a:p>
            <a:endParaRPr lang="en-US" dirty="0">
              <a:latin typeface="Arial" panose="020B0604020202020204" pitchFamily="34" charset="0"/>
              <a:ea typeface="Calibri" panose="020F0502020204030204" pitchFamily="34" charset="0"/>
            </a:endParaRPr>
          </a:p>
          <a:p>
            <a:endParaRPr lang="en-US" dirty="0">
              <a:latin typeface="Arial" panose="020B0604020202020204" pitchFamily="34" charset="0"/>
              <a:ea typeface="Calibri" panose="020F0502020204030204" pitchFamily="34" charset="0"/>
            </a:endParaRPr>
          </a:p>
          <a:p>
            <a:endParaRPr lang="en-US" sz="1800" dirty="0">
              <a:effectLst/>
              <a:latin typeface="Arial" panose="020B0604020202020204" pitchFamily="34" charset="0"/>
              <a:ea typeface="Calibri" panose="020F0502020204030204" pitchFamily="34" charset="0"/>
            </a:endParaRPr>
          </a:p>
          <a:p>
            <a:endParaRPr lang="en-US" sz="1800" dirty="0">
              <a:effectLst/>
              <a:latin typeface="Arial" panose="020B0604020202020204" pitchFamily="34" charset="0"/>
              <a:ea typeface="Calibri" panose="020F0502020204030204" pitchFamily="34" charset="0"/>
            </a:endParaRPr>
          </a:p>
          <a:p>
            <a:endParaRPr lang="en-US" sz="1800" dirty="0">
              <a:effectLst/>
              <a:latin typeface="Arial" panose="020B0604020202020204" pitchFamily="34" charset="0"/>
              <a:ea typeface="Calibri" panose="020F0502020204030204" pitchFamily="34" charset="0"/>
            </a:endParaRPr>
          </a:p>
          <a:p>
            <a:endParaRPr lang="en-US" sz="1800" dirty="0">
              <a:effectLst/>
              <a:latin typeface="Arial" panose="020B0604020202020204" pitchFamily="34" charset="0"/>
              <a:ea typeface="Calibri" panose="020F0502020204030204" pitchFamily="34" charset="0"/>
            </a:endParaRPr>
          </a:p>
          <a:p>
            <a:endParaRPr lang="en-US" dirty="0"/>
          </a:p>
        </p:txBody>
      </p:sp>
      <p:sp>
        <p:nvSpPr>
          <p:cNvPr id="11" name="Rectangle 1">
            <a:extLst>
              <a:ext uri="{FF2B5EF4-FFF2-40B4-BE49-F238E27FC236}">
                <a16:creationId xmlns:a16="http://schemas.microsoft.com/office/drawing/2014/main" xmlns="" id="{D6CF9235-962C-49F5-96C2-3A8D23420AEC}"/>
              </a:ext>
            </a:extLst>
          </p:cNvPr>
          <p:cNvSpPr>
            <a:spLocks noChangeArrowheads="1"/>
          </p:cNvSpPr>
          <p:nvPr/>
        </p:nvSpPr>
        <p:spPr bwMode="auto">
          <a:xfrm>
            <a:off x="1096963" y="3603109"/>
            <a:ext cx="8778557" cy="129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xmlns="" id="{0598D9EB-3AD7-4AB0-BFEF-8C24DA0A7785}"/>
              </a:ext>
            </a:extLst>
          </p:cNvPr>
          <p:cNvSpPr>
            <a:spLocks noChangeArrowheads="1"/>
          </p:cNvSpPr>
          <p:nvPr/>
        </p:nvSpPr>
        <p:spPr bwMode="auto">
          <a:xfrm>
            <a:off x="1096963" y="2999870"/>
            <a:ext cx="797003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xmlns="" id="{35BABE9F-4ACD-497D-9FA0-BEBF2B9C1C50}"/>
              </a:ext>
            </a:extLst>
          </p:cNvPr>
          <p:cNvSpPr txBox="1"/>
          <p:nvPr/>
        </p:nvSpPr>
        <p:spPr>
          <a:xfrm>
            <a:off x="657727" y="2631582"/>
            <a:ext cx="10116151" cy="400110"/>
          </a:xfrm>
          <a:prstGeom prst="rect">
            <a:avLst/>
          </a:prstGeom>
          <a:noFill/>
        </p:spPr>
        <p:txBody>
          <a:bodyPr wrap="square" rtlCol="0">
            <a:spAutoFit/>
          </a:bodyPr>
          <a:lstStyle/>
          <a:p>
            <a:r>
              <a:rPr lang="en-US" sz="2000" dirty="0">
                <a:solidFill>
                  <a:srgbClr val="0070C0"/>
                </a:solidFill>
              </a:rPr>
              <a:t>2.</a:t>
            </a:r>
            <a:r>
              <a:rPr lang="en-US" sz="2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Mohan Bhandari(2020)</a:t>
            </a:r>
            <a:endParaRPr lang="en-US" sz="2000" dirty="0">
              <a:solidFill>
                <a:srgbClr val="0070C0"/>
              </a:solidFill>
            </a:endParaRPr>
          </a:p>
        </p:txBody>
      </p:sp>
      <p:pic>
        <p:nvPicPr>
          <p:cNvPr id="22" name="Picture 21">
            <a:extLst>
              <a:ext uri="{FF2B5EF4-FFF2-40B4-BE49-F238E27FC236}">
                <a16:creationId xmlns:a16="http://schemas.microsoft.com/office/drawing/2014/main" xmlns="" id="{5E931E0A-6CDA-4F44-B07C-678FDB900477}"/>
              </a:ext>
            </a:extLst>
          </p:cNvPr>
          <p:cNvPicPr>
            <a:picLocks noChangeAspect="1"/>
          </p:cNvPicPr>
          <p:nvPr/>
        </p:nvPicPr>
        <p:blipFill>
          <a:blip r:embed="rId2"/>
          <a:stretch>
            <a:fillRect/>
          </a:stretch>
        </p:blipFill>
        <p:spPr>
          <a:xfrm>
            <a:off x="5621154" y="4671460"/>
            <a:ext cx="4567187" cy="2099912"/>
          </a:xfrm>
          <a:prstGeom prst="rect">
            <a:avLst/>
          </a:prstGeom>
        </p:spPr>
      </p:pic>
    </p:spTree>
    <p:extLst>
      <p:ext uri="{BB962C8B-B14F-4D97-AF65-F5344CB8AC3E}">
        <p14:creationId xmlns:p14="http://schemas.microsoft.com/office/powerpoint/2010/main" val="4281869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1972E2B-0A76-44D2-9463-C821CC25CFFB}"/>
              </a:ext>
            </a:extLst>
          </p:cNvPr>
          <p:cNvSpPr txBox="1"/>
          <p:nvPr/>
        </p:nvSpPr>
        <p:spPr>
          <a:xfrm>
            <a:off x="760396" y="500514"/>
            <a:ext cx="9076623" cy="369332"/>
          </a:xfrm>
          <a:prstGeom prst="rect">
            <a:avLst/>
          </a:prstGeom>
          <a:noFill/>
        </p:spPr>
        <p:txBody>
          <a:bodyPr wrap="square" rtlCol="0">
            <a:spAutoFit/>
          </a:bodyPr>
          <a:lstStyle/>
          <a:p>
            <a:r>
              <a:rPr lang="en-US" sz="1800" dirty="0">
                <a:solidFill>
                  <a:srgbClr val="0070C0"/>
                </a:solidFill>
                <a:effectLst/>
                <a:latin typeface="Arial" panose="020B0604020202020204" pitchFamily="34" charset="0"/>
                <a:ea typeface="Calibri" panose="020F0502020204030204" pitchFamily="34" charset="0"/>
              </a:rPr>
              <a:t>3.Mumtahina Ahsan(2022)</a:t>
            </a:r>
            <a:endParaRPr lang="en-US" dirty="0">
              <a:solidFill>
                <a:srgbClr val="0070C0"/>
              </a:solidFill>
            </a:endParaRPr>
          </a:p>
        </p:txBody>
      </p:sp>
      <p:sp>
        <p:nvSpPr>
          <p:cNvPr id="3" name="TextBox 2">
            <a:extLst>
              <a:ext uri="{FF2B5EF4-FFF2-40B4-BE49-F238E27FC236}">
                <a16:creationId xmlns:a16="http://schemas.microsoft.com/office/drawing/2014/main" xmlns="" id="{187F3B33-F087-477D-A653-A3814CBC005D}"/>
              </a:ext>
            </a:extLst>
          </p:cNvPr>
          <p:cNvSpPr txBox="1"/>
          <p:nvPr/>
        </p:nvSpPr>
        <p:spPr>
          <a:xfrm>
            <a:off x="760396" y="1145406"/>
            <a:ext cx="8499107"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objective of this paper was to describe the use of machine learning models to predict heart attacks, </a:t>
            </a:r>
            <a:r>
              <a:rPr lang="en-US" sz="1800" dirty="0">
                <a:effectLst/>
                <a:latin typeface="Arial" panose="020B0604020202020204" pitchFamily="34" charset="0"/>
                <a:ea typeface="Calibri" panose="020F0502020204030204" pitchFamily="34" charset="0"/>
                <a:cs typeface="Arial" panose="020B0604020202020204" pitchFamily="34" charset="0"/>
              </a:rPr>
              <a:t>Method:-LIME method on the KNN ML algorithm.</a:t>
            </a:r>
          </a:p>
          <a:p>
            <a:pPr marL="285750" indent="-285750">
              <a:buFont typeface="Arial" panose="020B0604020202020204" pitchFamily="34" charset="0"/>
              <a:buChar char="•"/>
            </a:pPr>
            <a:r>
              <a:rPr lang="en-US" dirty="0">
                <a:latin typeface="Arial" panose="020B0604020202020204" pitchFamily="34" charset="0"/>
                <a:ea typeface="Calibri" panose="020F0502020204030204" pitchFamily="34" charset="0"/>
                <a:cs typeface="Arial" panose="020B0604020202020204" pitchFamily="34" charset="0"/>
              </a:rPr>
              <a:t>Accuracy:-</a:t>
            </a:r>
            <a:r>
              <a:rPr lang="en-US" sz="1800" dirty="0">
                <a:effectLst/>
                <a:latin typeface="Arial" panose="020B0604020202020204" pitchFamily="34" charset="0"/>
                <a:ea typeface="Calibri" panose="020F0502020204030204" pitchFamily="34" charset="0"/>
                <a:cs typeface="Arial" panose="020B0604020202020204" pitchFamily="34" charset="0"/>
              </a:rPr>
              <a:t>86.89%</a:t>
            </a:r>
          </a:p>
          <a:p>
            <a:pPr marL="285750" indent="-285750">
              <a:buFont typeface="Arial" panose="020B0604020202020204" pitchFamily="34" charset="0"/>
              <a:buChar char="•"/>
            </a:pPr>
            <a:r>
              <a:rPr lang="en-US" sz="1800" dirty="0">
                <a:effectLst/>
                <a:latin typeface="Arial" panose="020B0604020202020204" pitchFamily="34" charset="0"/>
                <a:ea typeface="Calibri" panose="020F0502020204030204" pitchFamily="34" charset="0"/>
                <a:cs typeface="Arial" panose="020B0604020202020204" pitchFamily="34" charset="0"/>
              </a:rPr>
              <a:t>Limitation:-Limited dataset hinders </a:t>
            </a:r>
            <a:r>
              <a:rPr lang="en-US" sz="1800" dirty="0" err="1">
                <a:effectLst/>
                <a:latin typeface="Arial" panose="020B0604020202020204" pitchFamily="34" charset="0"/>
                <a:ea typeface="Calibri" panose="020F0502020204030204" pitchFamily="34" charset="0"/>
                <a:cs typeface="Arial" panose="020B0604020202020204" pitchFamily="34" charset="0"/>
              </a:rPr>
              <a:t>XGBoost</a:t>
            </a:r>
            <a:r>
              <a:rPr lang="en-US" sz="1800" dirty="0">
                <a:effectLst/>
                <a:latin typeface="Arial" panose="020B0604020202020204" pitchFamily="34" charset="0"/>
                <a:ea typeface="Calibri" panose="020F0502020204030204" pitchFamily="34" charset="0"/>
                <a:cs typeface="Arial" panose="020B0604020202020204" pitchFamily="34" charset="0"/>
              </a:rPr>
              <a:t> explicability with SHAP/LIME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endParaRPr lang="en-US" dirty="0"/>
          </a:p>
        </p:txBody>
      </p:sp>
      <p:sp>
        <p:nvSpPr>
          <p:cNvPr id="7" name="TextBox 6">
            <a:extLst>
              <a:ext uri="{FF2B5EF4-FFF2-40B4-BE49-F238E27FC236}">
                <a16:creationId xmlns:a16="http://schemas.microsoft.com/office/drawing/2014/main" xmlns="" id="{8FD4A475-9BC5-4F8F-8F63-E941D7F30057}"/>
              </a:ext>
            </a:extLst>
          </p:cNvPr>
          <p:cNvSpPr txBox="1"/>
          <p:nvPr/>
        </p:nvSpPr>
        <p:spPr>
          <a:xfrm>
            <a:off x="693019" y="2695074"/>
            <a:ext cx="6641432" cy="369332"/>
          </a:xfrm>
          <a:prstGeom prst="rect">
            <a:avLst/>
          </a:prstGeom>
          <a:noFill/>
        </p:spPr>
        <p:txBody>
          <a:bodyPr wrap="square" rtlCol="0">
            <a:spAutoFit/>
          </a:bodyPr>
          <a:lstStyle/>
          <a:p>
            <a:r>
              <a:rPr lang="en-US" dirty="0">
                <a:solidFill>
                  <a:srgbClr val="0070C0"/>
                </a:solidFill>
              </a:rPr>
              <a:t>4.</a:t>
            </a:r>
            <a:r>
              <a:rPr lang="en-US" sz="1800" dirty="0">
                <a:solidFill>
                  <a:srgbClr val="0070C0"/>
                </a:solidFill>
                <a:effectLst/>
                <a:latin typeface="Arial" panose="020B0604020202020204" pitchFamily="34" charset="0"/>
                <a:ea typeface="Calibri" panose="020F0502020204030204" pitchFamily="34" charset="0"/>
              </a:rPr>
              <a:t> </a:t>
            </a:r>
            <a:r>
              <a:rPr lang="en-US" sz="1800" dirty="0" err="1">
                <a:solidFill>
                  <a:srgbClr val="0070C0"/>
                </a:solidFill>
                <a:effectLst/>
                <a:latin typeface="Arial" panose="020B0604020202020204" pitchFamily="34" charset="0"/>
                <a:ea typeface="Calibri" panose="020F0502020204030204" pitchFamily="34" charset="0"/>
              </a:rPr>
              <a:t>Surajit</a:t>
            </a:r>
            <a:r>
              <a:rPr lang="en-US" sz="1800" dirty="0">
                <a:solidFill>
                  <a:srgbClr val="0070C0"/>
                </a:solidFill>
                <a:effectLst/>
                <a:latin typeface="Arial" panose="020B0604020202020204" pitchFamily="34" charset="0"/>
                <a:ea typeface="Calibri" panose="020F0502020204030204" pitchFamily="34" charset="0"/>
              </a:rPr>
              <a:t> Das(2022)</a:t>
            </a:r>
            <a:endParaRPr lang="en-US" dirty="0">
              <a:solidFill>
                <a:srgbClr val="0070C0"/>
              </a:solidFill>
            </a:endParaRPr>
          </a:p>
        </p:txBody>
      </p:sp>
      <p:sp>
        <p:nvSpPr>
          <p:cNvPr id="8" name="TextBox 7">
            <a:extLst>
              <a:ext uri="{FF2B5EF4-FFF2-40B4-BE49-F238E27FC236}">
                <a16:creationId xmlns:a16="http://schemas.microsoft.com/office/drawing/2014/main" xmlns="" id="{0C143A75-2FF8-460D-8C61-B33361E3C104}"/>
              </a:ext>
            </a:extLst>
          </p:cNvPr>
          <p:cNvSpPr txBox="1"/>
          <p:nvPr/>
        </p:nvSpPr>
        <p:spPr>
          <a:xfrm>
            <a:off x="760396" y="3429000"/>
            <a:ext cx="7190071"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ea typeface="Calibri" panose="020F0502020204030204" pitchFamily="34" charset="0"/>
              </a:rPr>
              <a:t>E</a:t>
            </a:r>
            <a:r>
              <a:rPr lang="en-US" sz="1800" dirty="0">
                <a:effectLst/>
                <a:latin typeface="Arial" panose="020B0604020202020204" pitchFamily="34" charset="0"/>
                <a:ea typeface="Calibri" panose="020F0502020204030204" pitchFamily="34" charset="0"/>
              </a:rPr>
              <a:t>xplanations from SHAP to reduce dimensions for heart disease classification with </a:t>
            </a:r>
            <a:r>
              <a:rPr lang="en-US" sz="1800" dirty="0" err="1">
                <a:effectLst/>
                <a:latin typeface="Arial" panose="020B0604020202020204" pitchFamily="34" charset="0"/>
                <a:ea typeface="Calibri" panose="020F0502020204030204" pitchFamily="34" charset="0"/>
              </a:rPr>
              <a:t>XGBoost</a:t>
            </a:r>
            <a:r>
              <a:rPr lang="en-US" sz="1800" dirty="0">
                <a:effectLst/>
                <a:latin typeface="Arial" panose="020B0604020202020204" pitchFamily="34" charset="0"/>
                <a:ea typeface="Calibri" panose="020F0502020204030204" pitchFamily="34" charset="0"/>
              </a:rPr>
              <a:t> while maintaining accuracy.</a:t>
            </a:r>
          </a:p>
          <a:p>
            <a:pPr marL="285750" indent="-285750">
              <a:buFont typeface="Arial" panose="020B0604020202020204" pitchFamily="34" charset="0"/>
              <a:buChar char="•"/>
            </a:pPr>
            <a:r>
              <a:rPr lang="en-US" sz="1800" dirty="0">
                <a:effectLst/>
                <a:latin typeface="Arial" panose="020B0604020202020204" pitchFamily="34" charset="0"/>
                <a:ea typeface="Calibri" panose="020F0502020204030204" pitchFamily="34" charset="0"/>
              </a:rPr>
              <a:t>Heart disease classification</a:t>
            </a:r>
            <a:r>
              <a:rPr lang="en-US" dirty="0">
                <a:latin typeface="Arial" panose="020B0604020202020204" pitchFamily="34" charset="0"/>
                <a:ea typeface="Calibri" panose="020F0502020204030204" pitchFamily="34" charset="0"/>
              </a:rPr>
              <a:t> using AI</a:t>
            </a:r>
          </a:p>
          <a:p>
            <a:pPr marL="285750" indent="-285750">
              <a:buFont typeface="Arial" panose="020B0604020202020204" pitchFamily="34" charset="0"/>
              <a:buChar char="•"/>
            </a:pPr>
            <a:r>
              <a:rPr lang="en-US" dirty="0">
                <a:latin typeface="Arial" panose="020B0604020202020204" pitchFamily="34" charset="0"/>
                <a:ea typeface="Calibri" panose="020F0502020204030204" pitchFamily="34" charset="0"/>
              </a:rPr>
              <a:t>Explainable AI domain adaptation and transfer learning</a:t>
            </a:r>
          </a:p>
          <a:p>
            <a:pPr marL="285750" indent="-285750">
              <a:buFont typeface="Arial" panose="020B0604020202020204" pitchFamily="34" charset="0"/>
              <a:buChar char="•"/>
            </a:pPr>
            <a:r>
              <a:rPr lang="en-US" sz="1800" dirty="0">
                <a:effectLst/>
                <a:latin typeface="Arial" panose="020B0604020202020204" pitchFamily="34" charset="0"/>
                <a:ea typeface="Calibri" panose="020F0502020204030204" pitchFamily="34" charset="0"/>
              </a:rPr>
              <a:t>Future Work:-It was further observed that the </a:t>
            </a:r>
            <a:r>
              <a:rPr lang="en-US" sz="1800" dirty="0" err="1">
                <a:effectLst/>
                <a:latin typeface="Arial" panose="020B0604020202020204" pitchFamily="34" charset="0"/>
                <a:ea typeface="Calibri" panose="020F0502020204030204" pitchFamily="34" charset="0"/>
              </a:rPr>
              <a:t>classifcation</a:t>
            </a:r>
            <a:r>
              <a:rPr lang="en-US" sz="1800" dirty="0">
                <a:effectLst/>
                <a:latin typeface="Arial" panose="020B0604020202020204" pitchFamily="34" charset="0"/>
                <a:ea typeface="Calibri" panose="020F0502020204030204" pitchFamily="34" charset="0"/>
              </a:rPr>
              <a:t> done using the reduced feature vector exhibited much better results too.</a:t>
            </a:r>
            <a:endParaRPr lang="en-US" dirty="0">
              <a:latin typeface="Arial" panose="020B0604020202020204" pitchFamily="34" charset="0"/>
              <a:ea typeface="Calibri" panose="020F0502020204030204" pitchFamily="34" charset="0"/>
            </a:endParaRPr>
          </a:p>
          <a:p>
            <a:endParaRPr lang="en-US" dirty="0"/>
          </a:p>
        </p:txBody>
      </p:sp>
      <p:pic>
        <p:nvPicPr>
          <p:cNvPr id="11" name="Picture 10">
            <a:extLst>
              <a:ext uri="{FF2B5EF4-FFF2-40B4-BE49-F238E27FC236}">
                <a16:creationId xmlns:a16="http://schemas.microsoft.com/office/drawing/2014/main" xmlns="" id="{ACF861AD-649B-4A9B-82F6-913F6956422A}"/>
              </a:ext>
            </a:extLst>
          </p:cNvPr>
          <p:cNvPicPr>
            <a:picLocks noChangeAspect="1"/>
          </p:cNvPicPr>
          <p:nvPr/>
        </p:nvPicPr>
        <p:blipFill>
          <a:blip r:embed="rId2"/>
          <a:stretch>
            <a:fillRect/>
          </a:stretch>
        </p:blipFill>
        <p:spPr>
          <a:xfrm>
            <a:off x="7950467" y="3647975"/>
            <a:ext cx="4253112" cy="3917481"/>
          </a:xfrm>
          <a:prstGeom prst="rect">
            <a:avLst/>
          </a:prstGeom>
        </p:spPr>
      </p:pic>
    </p:spTree>
    <p:extLst>
      <p:ext uri="{BB962C8B-B14F-4D97-AF65-F5344CB8AC3E}">
        <p14:creationId xmlns:p14="http://schemas.microsoft.com/office/powerpoint/2010/main" val="2216158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253A85BC-3B1E-4CFA-B6E8-FACD8FD72278}"/>
              </a:ext>
            </a:extLst>
          </p:cNvPr>
          <p:cNvSpPr txBox="1"/>
          <p:nvPr/>
        </p:nvSpPr>
        <p:spPr>
          <a:xfrm>
            <a:off x="895149" y="644893"/>
            <a:ext cx="6371925" cy="400110"/>
          </a:xfrm>
          <a:prstGeom prst="rect">
            <a:avLst/>
          </a:prstGeom>
          <a:noFill/>
        </p:spPr>
        <p:txBody>
          <a:bodyPr wrap="square" rtlCol="0">
            <a:spAutoFit/>
          </a:bodyPr>
          <a:lstStyle/>
          <a:p>
            <a:r>
              <a:rPr lang="en-US" sz="2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5.Ahmad </a:t>
            </a:r>
            <a:r>
              <a:rPr lang="en-US" sz="20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Chaddad</a:t>
            </a:r>
            <a:r>
              <a:rPr lang="en-US" sz="2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(2022)</a:t>
            </a:r>
            <a:endParaRPr lang="en-US" sz="2000" dirty="0">
              <a:solidFill>
                <a:srgbClr val="0070C0"/>
              </a:solidFill>
            </a:endParaRPr>
          </a:p>
        </p:txBody>
      </p:sp>
      <p:sp>
        <p:nvSpPr>
          <p:cNvPr id="5" name="TextBox 4">
            <a:extLst>
              <a:ext uri="{FF2B5EF4-FFF2-40B4-BE49-F238E27FC236}">
                <a16:creationId xmlns:a16="http://schemas.microsoft.com/office/drawing/2014/main" xmlns="" id="{172AC16A-B53B-4BEB-AD05-4CAE0E3461FA}"/>
              </a:ext>
            </a:extLst>
          </p:cNvPr>
          <p:cNvSpPr txBox="1"/>
          <p:nvPr/>
        </p:nvSpPr>
        <p:spPr>
          <a:xfrm>
            <a:off x="1010653" y="1328286"/>
            <a:ext cx="8239225" cy="2308324"/>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Arial" panose="020B0604020202020204" pitchFamily="34" charset="0"/>
                <a:ea typeface="Calibri" panose="020F0502020204030204" pitchFamily="34" charset="0"/>
                <a:cs typeface="Arial" panose="020B0604020202020204" pitchFamily="34" charset="0"/>
              </a:rPr>
              <a:t>This paper reviews 3 challenges in applying AI to medicine: lack of interpretability, domain shift, and data privacy</a:t>
            </a:r>
          </a:p>
          <a:p>
            <a:pPr marL="285750" indent="-285750">
              <a:buFont typeface="Arial" panose="020B0604020202020204" pitchFamily="34" charset="0"/>
              <a:buChar char="•"/>
            </a:pPr>
            <a:r>
              <a:rPr lang="en-US" dirty="0">
                <a:latin typeface="Arial" panose="020B0604020202020204" pitchFamily="34" charset="0"/>
                <a:ea typeface="Calibri" panose="020F0502020204030204" pitchFamily="34" charset="0"/>
                <a:cs typeface="Arial" panose="020B0604020202020204" pitchFamily="34" charset="0"/>
              </a:rPr>
              <a:t>Dataset type:-Image</a:t>
            </a:r>
          </a:p>
          <a:p>
            <a:pPr marL="285750" indent="-285750">
              <a:buFont typeface="Arial" panose="020B0604020202020204" pitchFamily="34" charset="0"/>
              <a:buChar char="•"/>
            </a:pPr>
            <a:r>
              <a:rPr lang="en-US" dirty="0">
                <a:latin typeface="Arial" panose="020B0604020202020204" pitchFamily="34" charset="0"/>
                <a:ea typeface="Calibri" panose="020F0502020204030204" pitchFamily="34" charset="0"/>
                <a:cs typeface="Arial" panose="020B0604020202020204" pitchFamily="34" charset="0"/>
              </a:rPr>
              <a:t>AI in medicine</a:t>
            </a:r>
          </a:p>
          <a:p>
            <a:pPr marL="285750" indent="-285750">
              <a:buFont typeface="Arial" panose="020B0604020202020204" pitchFamily="34" charset="0"/>
              <a:buChar char="•"/>
            </a:pPr>
            <a:r>
              <a:rPr lang="en-US" sz="1800" dirty="0">
                <a:effectLst/>
                <a:latin typeface="Arial" panose="020B0604020202020204" pitchFamily="34" charset="0"/>
                <a:ea typeface="Calibri" panose="020F0502020204030204" pitchFamily="34" charset="0"/>
                <a:cs typeface="Arial" panose="020B0604020202020204" pitchFamily="34" charset="0"/>
              </a:rPr>
              <a:t>Limit:-limitations in interpretability (a), domain shift (b), and data privacy for federated learning (c).</a:t>
            </a:r>
            <a:endParaRPr lang="en-US" dirty="0">
              <a:latin typeface="Arial" panose="020B0604020202020204" pitchFamily="34" charset="0"/>
              <a:ea typeface="Calibri" panose="020F0502020204030204" pitchFamily="34" charset="0"/>
              <a:cs typeface="Arial" panose="020B0604020202020204" pitchFamily="34"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6" name="Picture 5">
            <a:extLst>
              <a:ext uri="{FF2B5EF4-FFF2-40B4-BE49-F238E27FC236}">
                <a16:creationId xmlns:a16="http://schemas.microsoft.com/office/drawing/2014/main" xmlns="" id="{ED974C99-F63B-4922-B42D-FAC20A1783DD}"/>
              </a:ext>
            </a:extLst>
          </p:cNvPr>
          <p:cNvPicPr>
            <a:picLocks noChangeAspect="1"/>
          </p:cNvPicPr>
          <p:nvPr/>
        </p:nvPicPr>
        <p:blipFill>
          <a:blip r:embed="rId2"/>
          <a:stretch>
            <a:fillRect/>
          </a:stretch>
        </p:blipFill>
        <p:spPr>
          <a:xfrm>
            <a:off x="7151971" y="3316705"/>
            <a:ext cx="4195813" cy="2400702"/>
          </a:xfrm>
          <a:prstGeom prst="rect">
            <a:avLst/>
          </a:prstGeom>
        </p:spPr>
      </p:pic>
    </p:spTree>
    <p:extLst>
      <p:ext uri="{BB962C8B-B14F-4D97-AF65-F5344CB8AC3E}">
        <p14:creationId xmlns:p14="http://schemas.microsoft.com/office/powerpoint/2010/main" val="22292944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
  <TotalTime>126</TotalTime>
  <Words>1862</Words>
  <Application>Microsoft Office PowerPoint</Application>
  <PresentationFormat>Widescreen</PresentationFormat>
  <Paragraphs>190</Paragraphs>
  <Slides>28</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Calibri</vt:lpstr>
      <vt:lpstr>Calibri Light</vt:lpstr>
      <vt:lpstr>Century Gothic</vt:lpstr>
      <vt:lpstr>Times New Roman</vt:lpstr>
      <vt:lpstr>Wingdings</vt:lpstr>
      <vt:lpstr>Wingdings 3</vt:lpstr>
      <vt:lpstr>Office Theme</vt:lpstr>
      <vt:lpstr>Wisp</vt:lpstr>
      <vt:lpstr>PowerPoint Presentation</vt:lpstr>
      <vt:lpstr>PowerPoint Presentation</vt:lpstr>
      <vt:lpstr>PowerPoint Presentation</vt:lpstr>
      <vt:lpstr>PowerPoint Presentation</vt:lpstr>
      <vt:lpstr>PowerPoint Presentation</vt:lpstr>
      <vt:lpstr> Paper Context</vt:lpstr>
      <vt:lpstr>PowerPoint Presentation</vt:lpstr>
      <vt:lpstr>PowerPoint Presentation</vt:lpstr>
      <vt:lpstr>PowerPoint Presentation</vt:lpstr>
      <vt:lpstr>Papers Context</vt:lpstr>
      <vt:lpstr>PowerPoint Presentation</vt:lpstr>
      <vt:lpstr>Disease Name</vt:lpstr>
      <vt:lpstr>PowerPoint Presentation</vt:lpstr>
      <vt:lpstr>Domain of Papers</vt:lpstr>
      <vt:lpstr>Best Model</vt:lpstr>
      <vt:lpstr>Finding and Contribution</vt:lpstr>
      <vt:lpstr>Limitation </vt:lpstr>
      <vt:lpstr>Explainable AI in Healthcare Helping Doctors Make Better Decisions </vt:lpstr>
      <vt:lpstr>XAI-ICP: Interpretable Pneumonia Diagnosis </vt:lpstr>
      <vt:lpstr>Evaluating XAI: Explaining AI for Diabetes Management </vt:lpstr>
      <vt:lpstr>Explainable AI for Bioinformatics </vt:lpstr>
      <vt:lpstr>ECG Monitoring with Federated Transfer Learning and Explainable AI </vt:lpstr>
      <vt:lpstr>Paper names and disease name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Fahim Talukder</dc:creator>
  <cp:lastModifiedBy>MSI</cp:lastModifiedBy>
  <cp:revision>5</cp:revision>
  <dcterms:created xsi:type="dcterms:W3CDTF">2024-05-13T17:35:23Z</dcterms:created>
  <dcterms:modified xsi:type="dcterms:W3CDTF">2024-05-13T20:03:36Z</dcterms:modified>
</cp:coreProperties>
</file>